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31" roundtripDataSignature="AMtx7mhNxCVwZtyzBO/8MIOFJO+TYiZ9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1451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979" y="0"/>
            <a:ext cx="5283200" cy="14516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1392362"/>
            <a:ext cx="9753600" cy="113920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2748056"/>
            <a:ext cx="5283200" cy="1451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979" y="2748056"/>
            <a:ext cx="5283200" cy="1451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10: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1: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2: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12: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3: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3: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4: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4: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5: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5: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6: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6: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7: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7: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8: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8: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9: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2: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0: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0: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1: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2: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2: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3: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3: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4: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4: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5: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5: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3: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4: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4: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5: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6: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p:nvPr>
            <p:ph idx="2" type="sldImg"/>
          </p:nvPr>
        </p:nvSpPr>
        <p:spPr>
          <a:xfrm>
            <a:off x="5227638" y="361950"/>
            <a:ext cx="1736725" cy="9763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8:notes"/>
          <p:cNvSpPr txBox="1"/>
          <p:nvPr>
            <p:ph idx="1" type="body"/>
          </p:nvPr>
        </p:nvSpPr>
        <p:spPr>
          <a:xfrm>
            <a:off x="1219200" y="1392362"/>
            <a:ext cx="9753600" cy="113920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9:notes"/>
          <p:cNvSpPr txBox="1"/>
          <p:nvPr>
            <p:ph idx="1" type="body"/>
          </p:nvPr>
        </p:nvSpPr>
        <p:spPr>
          <a:xfrm>
            <a:off x="1219200" y="1392362"/>
            <a:ext cx="9753600" cy="113920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9:notes"/>
          <p:cNvSpPr/>
          <p:nvPr>
            <p:ph idx="2" type="sldImg"/>
          </p:nvPr>
        </p:nvSpPr>
        <p:spPr>
          <a:xfrm>
            <a:off x="5228034" y="361652"/>
            <a:ext cx="1735931" cy="97646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7"/>
          <p:cNvSpPr txBox="1"/>
          <p:nvPr>
            <p:ph type="title"/>
          </p:nvPr>
        </p:nvSpPr>
        <p:spPr>
          <a:xfrm>
            <a:off x="2715005" y="1870405"/>
            <a:ext cx="3713988" cy="8178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7"/>
          <p:cNvSpPr txBox="1"/>
          <p:nvPr>
            <p:ph idx="1" type="body"/>
          </p:nvPr>
        </p:nvSpPr>
        <p:spPr>
          <a:xfrm>
            <a:off x="446328" y="1489405"/>
            <a:ext cx="8251342" cy="10934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3500">
                <a:solidFill>
                  <a:srgbClr val="124F5C"/>
                </a:solidFill>
                <a:latin typeface="Verdana"/>
                <a:ea typeface="Verdana"/>
                <a:cs typeface="Verdana"/>
                <a:sym typeface="Verdan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2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28"/>
          <p:cNvSpPr txBox="1"/>
          <p:nvPr>
            <p:ph type="ctrTitle"/>
          </p:nvPr>
        </p:nvSpPr>
        <p:spPr>
          <a:xfrm>
            <a:off x="390550" y="507237"/>
            <a:ext cx="836289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8"/>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29"/>
          <p:cNvSpPr txBox="1"/>
          <p:nvPr>
            <p:ph type="title"/>
          </p:nvPr>
        </p:nvSpPr>
        <p:spPr>
          <a:xfrm>
            <a:off x="2715005" y="1870405"/>
            <a:ext cx="3713988" cy="8178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9"/>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9"/>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30"/>
          <p:cNvSpPr txBox="1"/>
          <p:nvPr>
            <p:ph type="title"/>
          </p:nvPr>
        </p:nvSpPr>
        <p:spPr>
          <a:xfrm>
            <a:off x="2715005" y="1870405"/>
            <a:ext cx="3713988" cy="8178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 name="Shape 40"/>
        <p:cNvGrpSpPr/>
        <p:nvPr/>
      </p:nvGrpSpPr>
      <p:grpSpPr>
        <a:xfrm>
          <a:off x="0" y="0"/>
          <a:ext cx="0" cy="0"/>
          <a:chOff x="0" y="0"/>
          <a:chExt cx="0" cy="0"/>
        </a:xfrm>
      </p:grpSpPr>
      <p:sp>
        <p:nvSpPr>
          <p:cNvPr id="41" name="Google Shape;41;p3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p:nvPr/>
        </p:nvSpPr>
        <p:spPr>
          <a:xfrm>
            <a:off x="8602980" y="67056"/>
            <a:ext cx="348996" cy="358139"/>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26"/>
          <p:cNvSpPr txBox="1"/>
          <p:nvPr>
            <p:ph type="title"/>
          </p:nvPr>
        </p:nvSpPr>
        <p:spPr>
          <a:xfrm>
            <a:off x="2715005" y="1870405"/>
            <a:ext cx="3713988" cy="8178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200" u="none" cap="none" strike="noStrike">
                <a:solidFill>
                  <a:srgbClr val="CC0000"/>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6"/>
          <p:cNvSpPr txBox="1"/>
          <p:nvPr>
            <p:ph idx="1" type="body"/>
          </p:nvPr>
        </p:nvSpPr>
        <p:spPr>
          <a:xfrm>
            <a:off x="446328" y="1489405"/>
            <a:ext cx="8251342" cy="10934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3500" u="none" cap="none" strike="noStrike">
                <a:solidFill>
                  <a:srgbClr val="124F5C"/>
                </a:solidFill>
                <a:latin typeface="Verdana"/>
                <a:ea typeface="Verdana"/>
                <a:cs typeface="Verdana"/>
                <a:sym typeface="Verdan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2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sz="1800" u="none">
                <a:solidFill>
                  <a:srgbClr val="888888"/>
                </a:solidFill>
                <a:latin typeface="Calibri"/>
                <a:ea typeface="Calibri"/>
                <a:cs typeface="Calibri"/>
                <a:sym typeface="Calibri"/>
              </a:defRPr>
            </a:lvl1pPr>
            <a:lvl2pPr indent="0" lvl="1" marL="0" marR="0" rtl="0" algn="r">
              <a:spcBef>
                <a:spcPts val="0"/>
              </a:spcBef>
              <a:buNone/>
              <a:defRPr b="0" sz="1800" u="none">
                <a:solidFill>
                  <a:srgbClr val="888888"/>
                </a:solidFill>
                <a:latin typeface="Calibri"/>
                <a:ea typeface="Calibri"/>
                <a:cs typeface="Calibri"/>
                <a:sym typeface="Calibri"/>
              </a:defRPr>
            </a:lvl2pPr>
            <a:lvl3pPr indent="0" lvl="2" marL="0" marR="0" rtl="0" algn="r">
              <a:spcBef>
                <a:spcPts val="0"/>
              </a:spcBef>
              <a:buNone/>
              <a:defRPr b="0" sz="1800" u="none">
                <a:solidFill>
                  <a:srgbClr val="888888"/>
                </a:solidFill>
                <a:latin typeface="Calibri"/>
                <a:ea typeface="Calibri"/>
                <a:cs typeface="Calibri"/>
                <a:sym typeface="Calibri"/>
              </a:defRPr>
            </a:lvl3pPr>
            <a:lvl4pPr indent="0" lvl="3" marL="0" marR="0" rtl="0" algn="r">
              <a:spcBef>
                <a:spcPts val="0"/>
              </a:spcBef>
              <a:buNone/>
              <a:defRPr b="0" sz="1800" u="none">
                <a:solidFill>
                  <a:srgbClr val="888888"/>
                </a:solidFill>
                <a:latin typeface="Calibri"/>
                <a:ea typeface="Calibri"/>
                <a:cs typeface="Calibri"/>
                <a:sym typeface="Calibri"/>
              </a:defRPr>
            </a:lvl4pPr>
            <a:lvl5pPr indent="0" lvl="4" marL="0" marR="0" rtl="0" algn="r">
              <a:spcBef>
                <a:spcPts val="0"/>
              </a:spcBef>
              <a:buNone/>
              <a:defRPr b="0" sz="1800" u="none">
                <a:solidFill>
                  <a:srgbClr val="888888"/>
                </a:solidFill>
                <a:latin typeface="Calibri"/>
                <a:ea typeface="Calibri"/>
                <a:cs typeface="Calibri"/>
                <a:sym typeface="Calibri"/>
              </a:defRPr>
            </a:lvl5pPr>
            <a:lvl6pPr indent="0" lvl="5" marL="0" marR="0" rtl="0" algn="r">
              <a:spcBef>
                <a:spcPts val="0"/>
              </a:spcBef>
              <a:buNone/>
              <a:defRPr b="0" sz="1800" u="none">
                <a:solidFill>
                  <a:srgbClr val="888888"/>
                </a:solidFill>
                <a:latin typeface="Calibri"/>
                <a:ea typeface="Calibri"/>
                <a:cs typeface="Calibri"/>
                <a:sym typeface="Calibri"/>
              </a:defRPr>
            </a:lvl6pPr>
            <a:lvl7pPr indent="0" lvl="6" marL="0" marR="0" rtl="0" algn="r">
              <a:spcBef>
                <a:spcPts val="0"/>
              </a:spcBef>
              <a:buNone/>
              <a:defRPr b="0" sz="1800" u="none">
                <a:solidFill>
                  <a:srgbClr val="888888"/>
                </a:solidFill>
                <a:latin typeface="Calibri"/>
                <a:ea typeface="Calibri"/>
                <a:cs typeface="Calibri"/>
                <a:sym typeface="Calibri"/>
              </a:defRPr>
            </a:lvl7pPr>
            <a:lvl8pPr indent="0" lvl="7" marL="0" marR="0" rtl="0" algn="r">
              <a:spcBef>
                <a:spcPts val="0"/>
              </a:spcBef>
              <a:buNone/>
              <a:defRPr b="0" sz="1800" u="none">
                <a:solidFill>
                  <a:srgbClr val="888888"/>
                </a:solidFill>
                <a:latin typeface="Calibri"/>
                <a:ea typeface="Calibri"/>
                <a:cs typeface="Calibri"/>
                <a:sym typeface="Calibri"/>
              </a:defRPr>
            </a:lvl8pPr>
            <a:lvl9pPr indent="0" lvl="8" marL="0" marR="0" rtl="0" algn="r">
              <a:spcBef>
                <a:spcPts val="0"/>
              </a:spcBef>
              <a:buNone/>
              <a:defRPr b="0" sz="18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type="title"/>
          </p:nvPr>
        </p:nvSpPr>
        <p:spPr>
          <a:xfrm>
            <a:off x="1766442" y="205816"/>
            <a:ext cx="5884545" cy="6584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200"/>
              <a:t>    Project - I  </a:t>
            </a:r>
            <a:endParaRPr/>
          </a:p>
        </p:txBody>
      </p:sp>
      <p:sp>
        <p:nvSpPr>
          <p:cNvPr id="49" name="Google Shape;49;p1"/>
          <p:cNvSpPr txBox="1"/>
          <p:nvPr>
            <p:ph idx="1" type="body"/>
          </p:nvPr>
        </p:nvSpPr>
        <p:spPr>
          <a:xfrm>
            <a:off x="446328" y="1489405"/>
            <a:ext cx="8251342" cy="1090295"/>
          </a:xfrm>
          <a:prstGeom prst="rect">
            <a:avLst/>
          </a:prstGeom>
          <a:noFill/>
          <a:ln>
            <a:noFill/>
          </a:ln>
        </p:spPr>
        <p:txBody>
          <a:bodyPr anchorCtr="0" anchor="t" bIns="0" lIns="0" spcFirstLastPara="1" rIns="0" wrap="square" tIns="13325">
            <a:spAutoFit/>
          </a:bodyPr>
          <a:lstStyle/>
          <a:p>
            <a:pPr indent="0" lvl="0" marL="635" rtl="0" algn="ctr">
              <a:lnSpc>
                <a:spcPct val="100000"/>
              </a:lnSpc>
              <a:spcBef>
                <a:spcPts val="0"/>
              </a:spcBef>
              <a:spcAft>
                <a:spcPts val="0"/>
              </a:spcAft>
              <a:buNone/>
            </a:pPr>
            <a:r>
              <a:rPr lang="en-US"/>
              <a:t>Team 6 :</a:t>
            </a:r>
            <a:endParaRPr/>
          </a:p>
          <a:p>
            <a:pPr indent="0" lvl="0" marL="0" rtl="0" algn="ctr">
              <a:lnSpc>
                <a:spcPct val="100000"/>
              </a:lnSpc>
              <a:spcBef>
                <a:spcPts val="0"/>
              </a:spcBef>
              <a:spcAft>
                <a:spcPts val="0"/>
              </a:spcAft>
              <a:buNone/>
            </a:pPr>
            <a:r>
              <a:rPr lang="en-US"/>
              <a:t>BOOK RECOMMENDATION SYSTEM</a:t>
            </a:r>
            <a:endParaRPr/>
          </a:p>
        </p:txBody>
      </p:sp>
      <p:sp>
        <p:nvSpPr>
          <p:cNvPr id="50" name="Google Shape;50;p1"/>
          <p:cNvSpPr txBox="1"/>
          <p:nvPr/>
        </p:nvSpPr>
        <p:spPr>
          <a:xfrm>
            <a:off x="3504945" y="3105277"/>
            <a:ext cx="2087245" cy="16129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2000" u="sng">
                <a:solidFill>
                  <a:srgbClr val="124F5C"/>
                </a:solidFill>
                <a:latin typeface="Verdana"/>
                <a:ea typeface="Verdana"/>
                <a:cs typeface="Verdana"/>
                <a:sym typeface="Verdana"/>
              </a:rPr>
              <a:t>Team Members</a:t>
            </a:r>
            <a:endParaRPr sz="20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1.Satyajit Kadam</a:t>
            </a:r>
            <a:endParaRPr b="1" sz="1400">
              <a:solidFill>
                <a:srgbClr val="205867"/>
              </a:solidFill>
              <a:latin typeface="Verdana"/>
              <a:ea typeface="Verdana"/>
              <a:cs typeface="Verdana"/>
              <a:sym typeface="Verdana"/>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2.Umesh Gadhave</a:t>
            </a:r>
            <a:endParaRPr b="1" sz="1400">
              <a:solidFill>
                <a:srgbClr val="205867"/>
              </a:solidFill>
              <a:latin typeface="Verdana"/>
              <a:ea typeface="Verdana"/>
              <a:cs typeface="Verdana"/>
              <a:sym typeface="Verdana"/>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3.Kalpesh Patil</a:t>
            </a:r>
            <a:endParaRPr b="1" sz="1400">
              <a:solidFill>
                <a:srgbClr val="205867"/>
              </a:solidFill>
              <a:latin typeface="Verdana"/>
              <a:ea typeface="Verdana"/>
              <a:cs typeface="Verdana"/>
              <a:sym typeface="Verdana"/>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4.Nilesh Patil</a:t>
            </a:r>
            <a:endParaRPr b="1" sz="1400">
              <a:solidFill>
                <a:srgbClr val="205867"/>
              </a:solidFill>
              <a:latin typeface="Verdana"/>
              <a:ea typeface="Verdana"/>
              <a:cs typeface="Verdana"/>
              <a:sym typeface="Verdana"/>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5.Shubham Gupta</a:t>
            </a:r>
            <a:endParaRPr/>
          </a:p>
          <a:p>
            <a:pPr indent="0" lvl="0" marL="0" marR="0" rtl="0" algn="l">
              <a:lnSpc>
                <a:spcPct val="100000"/>
              </a:lnSpc>
              <a:spcBef>
                <a:spcPts val="0"/>
              </a:spcBef>
              <a:spcAft>
                <a:spcPts val="0"/>
              </a:spcAft>
              <a:buNone/>
            </a:pPr>
            <a:r>
              <a:rPr b="1" lang="en-US" sz="1400">
                <a:solidFill>
                  <a:srgbClr val="205867"/>
                </a:solidFill>
                <a:latin typeface="Verdana"/>
                <a:ea typeface="Verdana"/>
                <a:cs typeface="Verdana"/>
                <a:sym typeface="Verdana"/>
              </a:rPr>
              <a:t>6.M Vikram</a:t>
            </a:r>
            <a:endParaRPr b="1" sz="1400">
              <a:solidFill>
                <a:srgbClr val="205867"/>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Capture5" id="112" name="Google Shape;112;p10"/>
          <p:cNvPicPr preferRelativeResize="0"/>
          <p:nvPr>
            <p:ph idx="1" type="body"/>
          </p:nvPr>
        </p:nvPicPr>
        <p:blipFill rotWithShape="1">
          <a:blip r:embed="rId3">
            <a:alphaModFix/>
          </a:blip>
          <a:srcRect b="0" l="5727" r="-5727" t="0"/>
          <a:stretch/>
        </p:blipFill>
        <p:spPr>
          <a:xfrm>
            <a:off x="609600" y="971550"/>
            <a:ext cx="9277350" cy="4232275"/>
          </a:xfrm>
          <a:prstGeom prst="rect">
            <a:avLst/>
          </a:prstGeom>
          <a:noFill/>
          <a:ln>
            <a:noFill/>
          </a:ln>
        </p:spPr>
      </p:pic>
      <p:sp>
        <p:nvSpPr>
          <p:cNvPr id="113" name="Google Shape;113;p10"/>
          <p:cNvSpPr txBox="1"/>
          <p:nvPr/>
        </p:nvSpPr>
        <p:spPr>
          <a:xfrm>
            <a:off x="1084580" y="57150"/>
            <a:ext cx="667321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400">
                <a:solidFill>
                  <a:srgbClr val="C00000"/>
                </a:solidFill>
                <a:latin typeface="Calibri"/>
                <a:ea typeface="Calibri"/>
                <a:cs typeface="Calibri"/>
                <a:sym typeface="Calibri"/>
              </a:rPr>
              <a:t>Observations from Ratings_df (Book_Rating)</a:t>
            </a:r>
            <a:endParaRPr sz="2400">
              <a:solidFill>
                <a:schemeClr val="dk1"/>
              </a:solidFill>
              <a:latin typeface="Calibri"/>
              <a:ea typeface="Calibri"/>
              <a:cs typeface="Calibri"/>
              <a:sym typeface="Calibri"/>
            </a:endParaRPr>
          </a:p>
        </p:txBody>
      </p:sp>
      <p:sp>
        <p:nvSpPr>
          <p:cNvPr id="114" name="Google Shape;114;p10"/>
          <p:cNvSpPr txBox="1"/>
          <p:nvPr/>
        </p:nvSpPr>
        <p:spPr>
          <a:xfrm>
            <a:off x="1219200" y="603250"/>
            <a:ext cx="6640830" cy="368300"/>
          </a:xfrm>
          <a:prstGeom prst="rect">
            <a:avLst/>
          </a:prstGeom>
          <a:noFill/>
          <a:ln>
            <a:noFill/>
          </a:ln>
        </p:spPr>
        <p:txBody>
          <a:bodyPr anchorCtr="0" anchor="t" bIns="45700" lIns="91425" spcFirstLastPara="1" rIns="91425" wrap="square" tIns="45700">
            <a:spAutoFit/>
          </a:bodyPr>
          <a:lstStyle/>
          <a:p>
            <a:pPr indent="-363219" lvl="0" marL="375285" marR="0" rtl="0" algn="l">
              <a:lnSpc>
                <a:spcPct val="100000"/>
              </a:lnSpc>
              <a:spcBef>
                <a:spcPts val="0"/>
              </a:spcBef>
              <a:spcAft>
                <a:spcPts val="0"/>
              </a:spcAft>
              <a:buClr>
                <a:srgbClr val="124F5C"/>
              </a:buClr>
              <a:buSzPts val="1800"/>
              <a:buFont typeface="Times New Roman"/>
              <a:buChar char="●"/>
            </a:pPr>
            <a:r>
              <a:rPr lang="en-US" sz="1800">
                <a:solidFill>
                  <a:srgbClr val="124F5C"/>
                </a:solidFill>
                <a:latin typeface="Verdana"/>
                <a:ea typeface="Verdana"/>
                <a:cs typeface="Verdana"/>
                <a:sym typeface="Verdana"/>
              </a:rPr>
              <a:t>Rating 8 has been rated the highest number of times</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1"/>
          <p:cNvSpPr txBox="1"/>
          <p:nvPr>
            <p:ph type="title"/>
          </p:nvPr>
        </p:nvSpPr>
        <p:spPr>
          <a:xfrm>
            <a:off x="390550" y="507237"/>
            <a:ext cx="266890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Data Cleaning</a:t>
            </a:r>
            <a:endParaRPr sz="2800"/>
          </a:p>
        </p:txBody>
      </p:sp>
      <p:sp>
        <p:nvSpPr>
          <p:cNvPr id="120" name="Google Shape;120;p11"/>
          <p:cNvSpPr txBox="1"/>
          <p:nvPr/>
        </p:nvSpPr>
        <p:spPr>
          <a:xfrm>
            <a:off x="390550" y="1240358"/>
            <a:ext cx="4615180" cy="981075"/>
          </a:xfrm>
          <a:prstGeom prst="rect">
            <a:avLst/>
          </a:prstGeom>
          <a:noFill/>
          <a:ln>
            <a:noFill/>
          </a:ln>
        </p:spPr>
        <p:txBody>
          <a:bodyPr anchorCtr="0" anchor="t" bIns="0" lIns="0" spcFirstLastPara="1" rIns="0" wrap="square" tIns="12050">
            <a:spAutoFit/>
          </a:bodyPr>
          <a:lstStyle/>
          <a:p>
            <a:pPr indent="0" lvl="0" marL="120650" marR="0" rtl="0" algn="l">
              <a:lnSpc>
                <a:spcPct val="100000"/>
              </a:lnSpc>
              <a:spcBef>
                <a:spcPts val="0"/>
              </a:spcBef>
              <a:spcAft>
                <a:spcPts val="0"/>
              </a:spcAft>
              <a:buNone/>
            </a:pPr>
            <a:r>
              <a:rPr b="1" lang="en-US" sz="1900">
                <a:solidFill>
                  <a:srgbClr val="124F5C"/>
                </a:solidFill>
                <a:latin typeface="Verdana"/>
                <a:ea typeface="Verdana"/>
                <a:cs typeface="Verdana"/>
                <a:sym typeface="Verdana"/>
              </a:rPr>
              <a:t>1.	Null Value Imputation:</a:t>
            </a:r>
            <a:endParaRPr sz="1900">
              <a:solidFill>
                <a:schemeClr val="dk1"/>
              </a:solidFill>
              <a:latin typeface="Verdana"/>
              <a:ea typeface="Verdana"/>
              <a:cs typeface="Verdana"/>
              <a:sym typeface="Verdana"/>
            </a:endParaRPr>
          </a:p>
          <a:p>
            <a:pPr indent="0" lvl="0" marL="0" marR="0" rtl="0" algn="l">
              <a:lnSpc>
                <a:spcPct val="100000"/>
              </a:lnSpc>
              <a:spcBef>
                <a:spcPts val="50"/>
              </a:spcBef>
              <a:spcAft>
                <a:spcPts val="0"/>
              </a:spcAft>
              <a:buNone/>
            </a:pPr>
            <a:r>
              <a:t/>
            </a:r>
            <a:endParaRPr sz="24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1900">
                <a:solidFill>
                  <a:srgbClr val="124F5C"/>
                </a:solidFill>
                <a:latin typeface="Verdana"/>
                <a:ea typeface="Verdana"/>
                <a:cs typeface="Verdana"/>
                <a:sym typeface="Verdana"/>
              </a:rPr>
              <a:t>Age column has 40% missing values</a:t>
            </a:r>
            <a:endParaRPr sz="1900">
              <a:solidFill>
                <a:schemeClr val="dk1"/>
              </a:solidFill>
              <a:latin typeface="Verdana"/>
              <a:ea typeface="Verdana"/>
              <a:cs typeface="Verdana"/>
              <a:sym typeface="Verdana"/>
            </a:endParaRPr>
          </a:p>
        </p:txBody>
      </p:sp>
      <p:sp>
        <p:nvSpPr>
          <p:cNvPr id="121" name="Google Shape;121;p11"/>
          <p:cNvSpPr/>
          <p:nvPr/>
        </p:nvSpPr>
        <p:spPr>
          <a:xfrm>
            <a:off x="472440" y="2740151"/>
            <a:ext cx="8199120" cy="22753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2"/>
          <p:cNvSpPr txBox="1"/>
          <p:nvPr/>
        </p:nvSpPr>
        <p:spPr>
          <a:xfrm>
            <a:off x="390550" y="507237"/>
            <a:ext cx="266890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CC0000"/>
                </a:solidFill>
                <a:latin typeface="Verdana"/>
                <a:ea typeface="Verdana"/>
                <a:cs typeface="Verdana"/>
                <a:sym typeface="Verdana"/>
              </a:rPr>
              <a:t>Data Cleaning</a:t>
            </a:r>
            <a:endParaRPr sz="2800">
              <a:solidFill>
                <a:schemeClr val="dk1"/>
              </a:solidFill>
              <a:latin typeface="Verdana"/>
              <a:ea typeface="Verdana"/>
              <a:cs typeface="Verdana"/>
              <a:sym typeface="Verdana"/>
            </a:endParaRPr>
          </a:p>
        </p:txBody>
      </p:sp>
      <p:sp>
        <p:nvSpPr>
          <p:cNvPr id="127" name="Google Shape;127;p12"/>
          <p:cNvSpPr txBox="1"/>
          <p:nvPr/>
        </p:nvSpPr>
        <p:spPr>
          <a:xfrm>
            <a:off x="498754" y="1240358"/>
            <a:ext cx="3218180"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900">
                <a:solidFill>
                  <a:srgbClr val="124F5C"/>
                </a:solidFill>
                <a:latin typeface="Verdana"/>
                <a:ea typeface="Verdana"/>
                <a:cs typeface="Verdana"/>
                <a:sym typeface="Verdana"/>
              </a:rPr>
              <a:t>1.	Null Value Imputation:</a:t>
            </a:r>
            <a:endParaRPr sz="1900">
              <a:solidFill>
                <a:schemeClr val="dk1"/>
              </a:solidFill>
              <a:latin typeface="Verdana"/>
              <a:ea typeface="Verdana"/>
              <a:cs typeface="Verdana"/>
              <a:sym typeface="Verdana"/>
            </a:endParaRPr>
          </a:p>
        </p:txBody>
      </p:sp>
      <p:pic>
        <p:nvPicPr>
          <p:cNvPr id="128" name="Google Shape;128;p12"/>
          <p:cNvPicPr preferRelativeResize="0"/>
          <p:nvPr/>
        </p:nvPicPr>
        <p:blipFill rotWithShape="1">
          <a:blip r:embed="rId3">
            <a:alphaModFix/>
          </a:blip>
          <a:srcRect b="29824" l="16495" r="53608" t="43860"/>
          <a:stretch/>
        </p:blipFill>
        <p:spPr>
          <a:xfrm>
            <a:off x="1371600" y="1872687"/>
            <a:ext cx="5156200" cy="266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3"/>
          <p:cNvSpPr txBox="1"/>
          <p:nvPr>
            <p:ph type="title"/>
          </p:nvPr>
        </p:nvSpPr>
        <p:spPr>
          <a:xfrm>
            <a:off x="390550" y="528269"/>
            <a:ext cx="574167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Replacing strings by int values</a:t>
            </a:r>
            <a:endParaRPr sz="2800"/>
          </a:p>
        </p:txBody>
      </p:sp>
      <p:sp>
        <p:nvSpPr>
          <p:cNvPr id="134" name="Google Shape;134;p13"/>
          <p:cNvSpPr/>
          <p:nvPr/>
        </p:nvSpPr>
        <p:spPr>
          <a:xfrm>
            <a:off x="1264919" y="1467611"/>
            <a:ext cx="5967983" cy="31859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390550" y="507237"/>
            <a:ext cx="46139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Imputing missing values</a:t>
            </a:r>
            <a:endParaRPr sz="2800"/>
          </a:p>
        </p:txBody>
      </p:sp>
      <p:sp>
        <p:nvSpPr>
          <p:cNvPr id="140" name="Google Shape;140;p14"/>
          <p:cNvSpPr txBox="1"/>
          <p:nvPr/>
        </p:nvSpPr>
        <p:spPr>
          <a:xfrm>
            <a:off x="504850" y="1102868"/>
            <a:ext cx="7628255" cy="495300"/>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rgbClr val="124F5C"/>
              </a:buClr>
              <a:buSzPts val="1806"/>
              <a:buFont typeface="Times New Roman"/>
              <a:buChar char="●"/>
            </a:pPr>
            <a:r>
              <a:rPr b="1" lang="en-US" sz="1400">
                <a:solidFill>
                  <a:srgbClr val="124F5C"/>
                </a:solidFill>
                <a:latin typeface="Verdana"/>
                <a:ea typeface="Verdana"/>
                <a:cs typeface="Verdana"/>
                <a:sym typeface="Verdana"/>
              </a:rPr>
              <a:t>Outliers in Age column</a:t>
            </a:r>
            <a:endParaRPr sz="1400">
              <a:solidFill>
                <a:schemeClr val="dk1"/>
              </a:solidFill>
              <a:latin typeface="Verdana"/>
              <a:ea typeface="Verdana"/>
              <a:cs typeface="Verdana"/>
              <a:sym typeface="Verdana"/>
            </a:endParaRPr>
          </a:p>
          <a:p>
            <a:pPr indent="-342900" lvl="0" marL="355600" marR="0" rtl="0" algn="l">
              <a:lnSpc>
                <a:spcPct val="100000"/>
              </a:lnSpc>
              <a:spcBef>
                <a:spcPts val="250"/>
              </a:spcBef>
              <a:spcAft>
                <a:spcPts val="0"/>
              </a:spcAft>
              <a:buClr>
                <a:srgbClr val="124F5C"/>
              </a:buClr>
              <a:buSzPts val="1806"/>
              <a:buFont typeface="Times New Roman"/>
              <a:buChar char="●"/>
            </a:pPr>
            <a:r>
              <a:rPr b="1" lang="en-US" sz="1400">
                <a:solidFill>
                  <a:srgbClr val="124F5C"/>
                </a:solidFill>
                <a:latin typeface="Verdana"/>
                <a:ea typeface="Verdana"/>
                <a:cs typeface="Verdana"/>
                <a:sym typeface="Verdana"/>
              </a:rPr>
              <a:t>Age has positive Skewness (right tail) so we can use median to fill Nan values,</a:t>
            </a:r>
            <a:endParaRPr sz="1400">
              <a:solidFill>
                <a:schemeClr val="dk1"/>
              </a:solidFill>
              <a:latin typeface="Verdana"/>
              <a:ea typeface="Verdana"/>
              <a:cs typeface="Verdana"/>
              <a:sym typeface="Verdana"/>
            </a:endParaRPr>
          </a:p>
        </p:txBody>
      </p:sp>
      <p:pic>
        <p:nvPicPr>
          <p:cNvPr id="141" name="Google Shape;141;p14"/>
          <p:cNvPicPr preferRelativeResize="0"/>
          <p:nvPr/>
        </p:nvPicPr>
        <p:blipFill rotWithShape="1">
          <a:blip r:embed="rId3">
            <a:alphaModFix/>
          </a:blip>
          <a:srcRect b="12944" l="12500" r="48333" t="47035"/>
          <a:stretch/>
        </p:blipFill>
        <p:spPr>
          <a:xfrm>
            <a:off x="990600" y="1962150"/>
            <a:ext cx="5173133" cy="2971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208279" y="507237"/>
            <a:ext cx="314198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Different Models</a:t>
            </a:r>
            <a:endParaRPr sz="2800"/>
          </a:p>
        </p:txBody>
      </p:sp>
      <p:sp>
        <p:nvSpPr>
          <p:cNvPr id="147" name="Google Shape;147;p15"/>
          <p:cNvSpPr txBox="1"/>
          <p:nvPr/>
        </p:nvSpPr>
        <p:spPr>
          <a:xfrm>
            <a:off x="282346" y="1104391"/>
            <a:ext cx="6367145" cy="30079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Verdana"/>
                <a:ea typeface="Verdana"/>
                <a:cs typeface="Verdana"/>
                <a:sym typeface="Verdana"/>
              </a:rPr>
              <a:t>1.)Popularity Based Recommendation</a:t>
            </a:r>
            <a:endParaRPr sz="18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8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Book weighted average formula:</a:t>
            </a:r>
            <a:endParaRPr sz="1400">
              <a:solidFill>
                <a:schemeClr val="dk1"/>
              </a:solidFill>
              <a:latin typeface="Verdana"/>
              <a:ea typeface="Verdana"/>
              <a:cs typeface="Verdana"/>
              <a:sym typeface="Verdana"/>
            </a:endParaRPr>
          </a:p>
          <a:p>
            <a:pPr indent="0" lvl="0" marL="0" marR="0" rtl="0" algn="l">
              <a:lnSpc>
                <a:spcPct val="100000"/>
              </a:lnSpc>
              <a:spcBef>
                <a:spcPts val="55"/>
              </a:spcBef>
              <a:spcAft>
                <a:spcPts val="0"/>
              </a:spcAft>
              <a:buNone/>
            </a:pPr>
            <a:r>
              <a:t/>
            </a:r>
            <a:endParaRPr sz="1750">
              <a:solidFill>
                <a:schemeClr val="dk1"/>
              </a:solidFill>
              <a:latin typeface="Verdana"/>
              <a:ea typeface="Verdana"/>
              <a:cs typeface="Verdana"/>
              <a:sym typeface="Verdana"/>
            </a:endParaRPr>
          </a:p>
          <a:p>
            <a:pPr indent="0" lvl="0" marL="2066925" marR="0" rtl="0" algn="l">
              <a:lnSpc>
                <a:spcPct val="100000"/>
              </a:lnSpc>
              <a:spcBef>
                <a:spcPts val="0"/>
              </a:spcBef>
              <a:spcAft>
                <a:spcPts val="0"/>
              </a:spcAft>
              <a:buNone/>
            </a:pPr>
            <a:r>
              <a:rPr b="1" lang="en-US" sz="1400">
                <a:solidFill>
                  <a:srgbClr val="124F5C"/>
                </a:solidFill>
                <a:latin typeface="Verdana"/>
                <a:ea typeface="Verdana"/>
                <a:cs typeface="Verdana"/>
                <a:sym typeface="Verdana"/>
              </a:rPr>
              <a:t>Weighted Rating(WR)=[vR/(v+m)]+[mC/(v+m)]</a:t>
            </a:r>
            <a:endParaRPr sz="1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8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Where,</a:t>
            </a:r>
            <a:endParaRPr sz="1400">
              <a:solidFill>
                <a:schemeClr val="dk1"/>
              </a:solidFill>
              <a:latin typeface="Verdana"/>
              <a:ea typeface="Verdana"/>
              <a:cs typeface="Verdana"/>
              <a:sym typeface="Verdana"/>
            </a:endParaRPr>
          </a:p>
          <a:p>
            <a:pPr indent="0" lvl="0" marL="0" marR="0" rtl="0" algn="l">
              <a:lnSpc>
                <a:spcPct val="100000"/>
              </a:lnSpc>
              <a:spcBef>
                <a:spcPts val="60"/>
              </a:spcBef>
              <a:spcAft>
                <a:spcPts val="0"/>
              </a:spcAft>
              <a:buNone/>
            </a:pPr>
            <a:r>
              <a:t/>
            </a:r>
            <a:endParaRPr sz="17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v is the number of votes for the books;</a:t>
            </a:r>
            <a:endParaRPr sz="1400">
              <a:solidFill>
                <a:schemeClr val="dk1"/>
              </a:solidFill>
              <a:latin typeface="Verdana"/>
              <a:ea typeface="Verdana"/>
              <a:cs typeface="Verdana"/>
              <a:sym typeface="Verdana"/>
            </a:endParaRPr>
          </a:p>
          <a:p>
            <a:pPr indent="0" lvl="0" marL="12700" marR="1203325" rtl="0" algn="l">
              <a:lnSpc>
                <a:spcPct val="115000"/>
              </a:lnSpc>
              <a:spcBef>
                <a:spcPts val="0"/>
              </a:spcBef>
              <a:spcAft>
                <a:spcPts val="0"/>
              </a:spcAft>
              <a:buNone/>
            </a:pPr>
            <a:r>
              <a:rPr lang="en-US" sz="1400">
                <a:solidFill>
                  <a:srgbClr val="124F5C"/>
                </a:solidFill>
                <a:latin typeface="Verdana"/>
                <a:ea typeface="Verdana"/>
                <a:cs typeface="Verdana"/>
                <a:sym typeface="Verdana"/>
              </a:rPr>
              <a:t>m is the minimum votes required to be listed in the chart;  R is the average rating of the book; and</a:t>
            </a:r>
            <a:endParaRPr sz="1400">
              <a:solidFill>
                <a:schemeClr val="dk1"/>
              </a:solidFill>
              <a:latin typeface="Verdana"/>
              <a:ea typeface="Verdana"/>
              <a:cs typeface="Verdana"/>
              <a:sym typeface="Verdana"/>
            </a:endParaRPr>
          </a:p>
          <a:p>
            <a:pPr indent="0" lvl="0" marL="12700" marR="0" rtl="0" algn="l">
              <a:lnSpc>
                <a:spcPct val="100000"/>
              </a:lnSpc>
              <a:spcBef>
                <a:spcPts val="255"/>
              </a:spcBef>
              <a:spcAft>
                <a:spcPts val="0"/>
              </a:spcAft>
              <a:buNone/>
            </a:pPr>
            <a:r>
              <a:rPr lang="en-US" sz="1400">
                <a:solidFill>
                  <a:srgbClr val="124F5C"/>
                </a:solidFill>
                <a:latin typeface="Verdana"/>
                <a:ea typeface="Verdana"/>
                <a:cs typeface="Verdana"/>
                <a:sym typeface="Verdana"/>
              </a:rPr>
              <a:t>C is the mean vote across the whole report.</a:t>
            </a:r>
            <a:endParaRPr sz="1400">
              <a:solidFill>
                <a:schemeClr val="dk1"/>
              </a:solidFill>
              <a:latin typeface="Verdana"/>
              <a:ea typeface="Verdana"/>
              <a:cs typeface="Verdana"/>
              <a:sym typeface="Verdana"/>
            </a:endParaRPr>
          </a:p>
        </p:txBody>
      </p:sp>
      <p:pic>
        <p:nvPicPr>
          <p:cNvPr id="148" name="Google Shape;148;p15"/>
          <p:cNvPicPr preferRelativeResize="0"/>
          <p:nvPr/>
        </p:nvPicPr>
        <p:blipFill rotWithShape="1">
          <a:blip r:embed="rId3">
            <a:alphaModFix/>
          </a:blip>
          <a:srcRect b="38143" l="18334" r="11666" t="27767"/>
          <a:stretch/>
        </p:blipFill>
        <p:spPr>
          <a:xfrm>
            <a:off x="149860" y="1428750"/>
            <a:ext cx="8810126" cy="26836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828800" y="285750"/>
            <a:ext cx="6324600"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Popularity Based Models</a:t>
            </a:r>
            <a:endParaRPr sz="2800"/>
          </a:p>
        </p:txBody>
      </p:sp>
      <p:pic>
        <p:nvPicPr>
          <p:cNvPr id="154" name="Google Shape;154;p16"/>
          <p:cNvPicPr preferRelativeResize="0"/>
          <p:nvPr/>
        </p:nvPicPr>
        <p:blipFill rotWithShape="1">
          <a:blip r:embed="rId3">
            <a:alphaModFix/>
          </a:blip>
          <a:srcRect b="5535" l="11667" r="12499" t="20355"/>
          <a:stretch/>
        </p:blipFill>
        <p:spPr>
          <a:xfrm>
            <a:off x="1066800" y="1047749"/>
            <a:ext cx="6934200" cy="3810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nvSpPr>
        <p:spPr>
          <a:xfrm>
            <a:off x="390550" y="507237"/>
            <a:ext cx="5364454" cy="44307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CC0000"/>
                </a:solidFill>
                <a:latin typeface="Verdana"/>
                <a:ea typeface="Verdana"/>
                <a:cs typeface="Verdana"/>
                <a:sym typeface="Verdana"/>
              </a:rPr>
              <a:t>Popularity Based Models</a:t>
            </a:r>
            <a:endParaRPr sz="2800">
              <a:solidFill>
                <a:schemeClr val="dk1"/>
              </a:solidFill>
              <a:latin typeface="Verdana"/>
              <a:ea typeface="Verdana"/>
              <a:cs typeface="Verdana"/>
              <a:sym typeface="Verdana"/>
            </a:endParaRPr>
          </a:p>
        </p:txBody>
      </p:sp>
      <p:sp>
        <p:nvSpPr>
          <p:cNvPr id="160" name="Google Shape;160;p17"/>
          <p:cNvSpPr txBox="1"/>
          <p:nvPr/>
        </p:nvSpPr>
        <p:spPr>
          <a:xfrm>
            <a:off x="2286000" y="1362434"/>
            <a:ext cx="3733800"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Arial"/>
                <a:ea typeface="Arial"/>
                <a:cs typeface="Arial"/>
                <a:sym typeface="Arial"/>
              </a:rPr>
              <a:t> Top rating some books</a:t>
            </a:r>
            <a:endParaRPr sz="1800">
              <a:solidFill>
                <a:schemeClr val="dk1"/>
              </a:solidFill>
              <a:latin typeface="Arial"/>
              <a:ea typeface="Arial"/>
              <a:cs typeface="Arial"/>
              <a:sym typeface="Arial"/>
            </a:endParaRPr>
          </a:p>
        </p:txBody>
      </p:sp>
      <p:pic>
        <p:nvPicPr>
          <p:cNvPr id="161" name="Google Shape;161;p17"/>
          <p:cNvPicPr preferRelativeResize="0"/>
          <p:nvPr/>
        </p:nvPicPr>
        <p:blipFill rotWithShape="1">
          <a:blip r:embed="rId3">
            <a:alphaModFix/>
          </a:blip>
          <a:srcRect b="37924" l="13793" r="75861" t="37543"/>
          <a:stretch/>
        </p:blipFill>
        <p:spPr>
          <a:xfrm>
            <a:off x="0" y="2952750"/>
            <a:ext cx="1600200" cy="2213264"/>
          </a:xfrm>
          <a:prstGeom prst="rect">
            <a:avLst/>
          </a:prstGeom>
          <a:noFill/>
          <a:ln>
            <a:noFill/>
          </a:ln>
        </p:spPr>
      </p:pic>
      <p:pic>
        <p:nvPicPr>
          <p:cNvPr id="162" name="Google Shape;162;p17"/>
          <p:cNvPicPr preferRelativeResize="0"/>
          <p:nvPr/>
        </p:nvPicPr>
        <p:blipFill rotWithShape="1">
          <a:blip r:embed="rId4">
            <a:alphaModFix/>
          </a:blip>
          <a:srcRect b="38142" l="1666" r="88334" t="39625"/>
          <a:stretch/>
        </p:blipFill>
        <p:spPr>
          <a:xfrm>
            <a:off x="1545779" y="2970069"/>
            <a:ext cx="1756756" cy="2114549"/>
          </a:xfrm>
          <a:prstGeom prst="rect">
            <a:avLst/>
          </a:prstGeom>
          <a:noFill/>
          <a:ln>
            <a:noFill/>
          </a:ln>
        </p:spPr>
      </p:pic>
      <p:pic>
        <p:nvPicPr>
          <p:cNvPr id="163" name="Google Shape;163;p17"/>
          <p:cNvPicPr preferRelativeResize="0"/>
          <p:nvPr/>
        </p:nvPicPr>
        <p:blipFill rotWithShape="1">
          <a:blip r:embed="rId5">
            <a:alphaModFix/>
          </a:blip>
          <a:srcRect b="38144" l="1666" r="87499" t="38141"/>
          <a:stretch/>
        </p:blipFill>
        <p:spPr>
          <a:xfrm>
            <a:off x="3248114" y="2989783"/>
            <a:ext cx="1702053" cy="2094835"/>
          </a:xfrm>
          <a:prstGeom prst="rect">
            <a:avLst/>
          </a:prstGeom>
          <a:noFill/>
          <a:ln>
            <a:noFill/>
          </a:ln>
        </p:spPr>
      </p:pic>
      <p:pic>
        <p:nvPicPr>
          <p:cNvPr id="164" name="Google Shape;164;p17"/>
          <p:cNvPicPr preferRelativeResize="0"/>
          <p:nvPr/>
        </p:nvPicPr>
        <p:blipFill rotWithShape="1">
          <a:blip r:embed="rId6">
            <a:alphaModFix/>
          </a:blip>
          <a:srcRect b="39626" l="1666" r="87499" t="38141"/>
          <a:stretch/>
        </p:blipFill>
        <p:spPr>
          <a:xfrm>
            <a:off x="5032777" y="2952748"/>
            <a:ext cx="2126559" cy="2213266"/>
          </a:xfrm>
          <a:prstGeom prst="rect">
            <a:avLst/>
          </a:prstGeom>
          <a:noFill/>
          <a:ln>
            <a:noFill/>
          </a:ln>
        </p:spPr>
      </p:pic>
      <p:pic>
        <p:nvPicPr>
          <p:cNvPr id="165" name="Google Shape;165;p17"/>
          <p:cNvPicPr preferRelativeResize="0"/>
          <p:nvPr/>
        </p:nvPicPr>
        <p:blipFill rotWithShape="1">
          <a:blip r:embed="rId7">
            <a:alphaModFix/>
          </a:blip>
          <a:srcRect b="38142" l="13334" r="75833" t="38142"/>
          <a:stretch/>
        </p:blipFill>
        <p:spPr>
          <a:xfrm>
            <a:off x="7159336" y="2952748"/>
            <a:ext cx="1779986" cy="22132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390549" y="228092"/>
            <a:ext cx="4820005"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User Based  Models</a:t>
            </a:r>
            <a:endParaRPr sz="2800"/>
          </a:p>
        </p:txBody>
      </p:sp>
      <p:sp>
        <p:nvSpPr>
          <p:cNvPr id="171" name="Google Shape;171;p18"/>
          <p:cNvSpPr txBox="1"/>
          <p:nvPr/>
        </p:nvSpPr>
        <p:spPr>
          <a:xfrm>
            <a:off x="390550" y="825246"/>
            <a:ext cx="447230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Verdana"/>
                <a:ea typeface="Verdana"/>
                <a:cs typeface="Verdana"/>
                <a:sym typeface="Verdana"/>
              </a:rPr>
              <a:t>2.)Model based collaborative filtering</a:t>
            </a:r>
            <a:endParaRPr sz="1800">
              <a:solidFill>
                <a:schemeClr val="dk1"/>
              </a:solidFill>
              <a:latin typeface="Verdana"/>
              <a:ea typeface="Verdana"/>
              <a:cs typeface="Verdana"/>
              <a:sym typeface="Verdana"/>
            </a:endParaRPr>
          </a:p>
        </p:txBody>
      </p:sp>
      <p:sp>
        <p:nvSpPr>
          <p:cNvPr id="172" name="Google Shape;172;p18"/>
          <p:cNvSpPr txBox="1"/>
          <p:nvPr/>
        </p:nvSpPr>
        <p:spPr>
          <a:xfrm>
            <a:off x="1143000" y="1273855"/>
            <a:ext cx="2362200"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Verdana"/>
                <a:ea typeface="Verdana"/>
                <a:cs typeface="Verdana"/>
                <a:sym typeface="Verdana"/>
              </a:rPr>
              <a:t>Cosine_similarity</a:t>
            </a:r>
            <a:endParaRPr sz="1800">
              <a:solidFill>
                <a:schemeClr val="dk1"/>
              </a:solidFill>
              <a:latin typeface="Verdana"/>
              <a:ea typeface="Verdana"/>
              <a:cs typeface="Verdana"/>
              <a:sym typeface="Verdana"/>
            </a:endParaRPr>
          </a:p>
        </p:txBody>
      </p:sp>
      <p:sp>
        <p:nvSpPr>
          <p:cNvPr id="173" name="Google Shape;173;p18"/>
          <p:cNvSpPr txBox="1"/>
          <p:nvPr/>
        </p:nvSpPr>
        <p:spPr>
          <a:xfrm>
            <a:off x="6329553" y="2139188"/>
            <a:ext cx="57404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Verdana"/>
                <a:ea typeface="Verdana"/>
                <a:cs typeface="Verdana"/>
                <a:sym typeface="Verdana"/>
              </a:rPr>
              <a:t>NMF</a:t>
            </a:r>
            <a:endParaRPr sz="1800">
              <a:solidFill>
                <a:schemeClr val="dk1"/>
              </a:solidFill>
              <a:latin typeface="Verdana"/>
              <a:ea typeface="Verdana"/>
              <a:cs typeface="Verdana"/>
              <a:sym typeface="Verdana"/>
            </a:endParaRPr>
          </a:p>
        </p:txBody>
      </p:sp>
      <p:pic>
        <p:nvPicPr>
          <p:cNvPr id="174" name="Google Shape;174;p18"/>
          <p:cNvPicPr preferRelativeResize="0"/>
          <p:nvPr/>
        </p:nvPicPr>
        <p:blipFill rotWithShape="1">
          <a:blip r:embed="rId3">
            <a:alphaModFix/>
          </a:blip>
          <a:srcRect b="5535" l="11666" r="15001" t="48517"/>
          <a:stretch/>
        </p:blipFill>
        <p:spPr>
          <a:xfrm>
            <a:off x="457200" y="1885950"/>
            <a:ext cx="8219764" cy="289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nvSpPr>
        <p:spPr>
          <a:xfrm>
            <a:off x="1447800" y="361950"/>
            <a:ext cx="6162650"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124F5C"/>
                </a:solidFill>
                <a:latin typeface="Arial"/>
                <a:ea typeface="Arial"/>
                <a:cs typeface="Arial"/>
                <a:sym typeface="Arial"/>
              </a:rPr>
              <a:t> Model Results: 6 Recommend Books</a:t>
            </a:r>
            <a:endParaRPr sz="1800">
              <a:solidFill>
                <a:schemeClr val="dk1"/>
              </a:solidFill>
              <a:latin typeface="Arial"/>
              <a:ea typeface="Arial"/>
              <a:cs typeface="Arial"/>
              <a:sym typeface="Arial"/>
            </a:endParaRPr>
          </a:p>
        </p:txBody>
      </p:sp>
      <p:pic>
        <p:nvPicPr>
          <p:cNvPr id="180" name="Google Shape;180;p19"/>
          <p:cNvPicPr preferRelativeResize="0"/>
          <p:nvPr/>
        </p:nvPicPr>
        <p:blipFill rotWithShape="1">
          <a:blip r:embed="rId3">
            <a:alphaModFix/>
          </a:blip>
          <a:srcRect b="35179" l="10832" r="25000" t="21837"/>
          <a:stretch/>
        </p:blipFill>
        <p:spPr>
          <a:xfrm>
            <a:off x="533400" y="1657350"/>
            <a:ext cx="8092966" cy="30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txBox="1"/>
          <p:nvPr>
            <p:ph type="ctrTitle"/>
          </p:nvPr>
        </p:nvSpPr>
        <p:spPr>
          <a:xfrm>
            <a:off x="390550" y="507237"/>
            <a:ext cx="8362899" cy="3073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000">
                <a:solidFill>
                  <a:srgbClr val="FF0000"/>
                </a:solidFill>
              </a:rPr>
              <a:t>Why do we need a book recommendation system?</a:t>
            </a:r>
            <a:endParaRPr/>
          </a:p>
        </p:txBody>
      </p:sp>
      <p:sp>
        <p:nvSpPr>
          <p:cNvPr id="56" name="Google Shape;56;p2"/>
          <p:cNvSpPr txBox="1"/>
          <p:nvPr>
            <p:ph idx="1" type="subTitle"/>
          </p:nvPr>
        </p:nvSpPr>
        <p:spPr>
          <a:xfrm>
            <a:off x="413385" y="1382395"/>
            <a:ext cx="7359015" cy="184658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2000"/>
              <a:t>The purpose of a book recommendation system is to predict buyer's interest and recommend books to them accordingly. A book recommendation system can take into account many parameters like book content and book quality by filtering user reviews.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390549" y="507237"/>
            <a:ext cx="4121943"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User Based Models</a:t>
            </a:r>
            <a:endParaRPr sz="2800"/>
          </a:p>
        </p:txBody>
      </p:sp>
      <p:sp>
        <p:nvSpPr>
          <p:cNvPr id="186" name="Google Shape;186;p20"/>
          <p:cNvSpPr txBox="1"/>
          <p:nvPr/>
        </p:nvSpPr>
        <p:spPr>
          <a:xfrm>
            <a:off x="510336" y="1226947"/>
            <a:ext cx="3835400" cy="656590"/>
          </a:xfrm>
          <a:prstGeom prst="rect">
            <a:avLst/>
          </a:prstGeom>
          <a:noFill/>
          <a:ln>
            <a:noFill/>
          </a:ln>
        </p:spPr>
        <p:txBody>
          <a:bodyPr anchorCtr="0" anchor="t" bIns="0" lIns="0" spcFirstLastPara="1" rIns="0" wrap="square" tIns="53325">
            <a:spAutoFit/>
          </a:bodyPr>
          <a:lstStyle/>
          <a:p>
            <a:pPr indent="0" lvl="0" marL="12700" marR="0" rtl="0" algn="l">
              <a:lnSpc>
                <a:spcPct val="100000"/>
              </a:lnSpc>
              <a:spcBef>
                <a:spcPts val="0"/>
              </a:spcBef>
              <a:spcAft>
                <a:spcPts val="0"/>
              </a:spcAft>
              <a:buNone/>
            </a:pPr>
            <a:r>
              <a:rPr b="1" lang="en-US" sz="1800">
                <a:solidFill>
                  <a:srgbClr val="124F5C"/>
                </a:solidFill>
                <a:latin typeface="Arial"/>
                <a:ea typeface="Arial"/>
                <a:cs typeface="Arial"/>
                <a:sym typeface="Arial"/>
              </a:rPr>
              <a:t>User-ID - 11676</a:t>
            </a:r>
            <a:endParaRPr sz="1800">
              <a:solidFill>
                <a:schemeClr val="dk1"/>
              </a:solidFill>
              <a:latin typeface="Arial"/>
              <a:ea typeface="Arial"/>
              <a:cs typeface="Arial"/>
              <a:sym typeface="Arial"/>
            </a:endParaRPr>
          </a:p>
          <a:p>
            <a:pPr indent="0" lvl="0" marL="12700" marR="0" rtl="0" algn="l">
              <a:lnSpc>
                <a:spcPct val="100000"/>
              </a:lnSpc>
              <a:spcBef>
                <a:spcPts val="325"/>
              </a:spcBef>
              <a:spcAft>
                <a:spcPts val="0"/>
              </a:spcAft>
              <a:buNone/>
            </a:pPr>
            <a:r>
              <a:rPr b="1" lang="en-US" sz="1800">
                <a:solidFill>
                  <a:srgbClr val="124F5C"/>
                </a:solidFill>
                <a:latin typeface="Arial"/>
                <a:ea typeface="Arial"/>
                <a:cs typeface="Arial"/>
                <a:sym typeface="Arial"/>
              </a:rPr>
              <a:t>Recommended:  books</a:t>
            </a:r>
            <a:endParaRPr sz="1800">
              <a:solidFill>
                <a:schemeClr val="dk1"/>
              </a:solidFill>
              <a:latin typeface="Arial"/>
              <a:ea typeface="Arial"/>
              <a:cs typeface="Arial"/>
              <a:sym typeface="Arial"/>
            </a:endParaRPr>
          </a:p>
        </p:txBody>
      </p:sp>
      <p:pic>
        <p:nvPicPr>
          <p:cNvPr id="187" name="Google Shape;187;p20"/>
          <p:cNvPicPr preferRelativeResize="0"/>
          <p:nvPr/>
        </p:nvPicPr>
        <p:blipFill rotWithShape="1">
          <a:blip r:embed="rId3">
            <a:alphaModFix/>
          </a:blip>
          <a:srcRect b="27767" l="1666" r="88332" t="50000"/>
          <a:stretch/>
        </p:blipFill>
        <p:spPr>
          <a:xfrm>
            <a:off x="5451764" y="2627168"/>
            <a:ext cx="1784466" cy="2306782"/>
          </a:xfrm>
          <a:prstGeom prst="rect">
            <a:avLst/>
          </a:prstGeom>
          <a:noFill/>
          <a:ln>
            <a:noFill/>
          </a:ln>
        </p:spPr>
      </p:pic>
      <p:pic>
        <p:nvPicPr>
          <p:cNvPr id="188" name="Google Shape;188;p20"/>
          <p:cNvPicPr preferRelativeResize="0"/>
          <p:nvPr/>
        </p:nvPicPr>
        <p:blipFill rotWithShape="1">
          <a:blip r:embed="rId4">
            <a:alphaModFix/>
          </a:blip>
          <a:srcRect b="38143" l="2521" r="89076" t="36659"/>
          <a:stretch/>
        </p:blipFill>
        <p:spPr>
          <a:xfrm>
            <a:off x="685800" y="2550968"/>
            <a:ext cx="1453492" cy="2470938"/>
          </a:xfrm>
          <a:prstGeom prst="rect">
            <a:avLst/>
          </a:prstGeom>
          <a:noFill/>
          <a:ln>
            <a:noFill/>
          </a:ln>
        </p:spPr>
      </p:pic>
      <p:pic>
        <p:nvPicPr>
          <p:cNvPr id="189" name="Google Shape;189;p20"/>
          <p:cNvPicPr preferRelativeResize="0"/>
          <p:nvPr/>
        </p:nvPicPr>
        <p:blipFill rotWithShape="1">
          <a:blip r:embed="rId5">
            <a:alphaModFix/>
          </a:blip>
          <a:srcRect b="38143" l="1666" r="88332" t="36659"/>
          <a:stretch/>
        </p:blipFill>
        <p:spPr>
          <a:xfrm>
            <a:off x="2111856" y="2550968"/>
            <a:ext cx="1621944" cy="2470938"/>
          </a:xfrm>
          <a:prstGeom prst="rect">
            <a:avLst/>
          </a:prstGeom>
          <a:noFill/>
          <a:ln>
            <a:noFill/>
          </a:ln>
        </p:spPr>
      </p:pic>
      <p:pic>
        <p:nvPicPr>
          <p:cNvPr id="190" name="Google Shape;190;p20"/>
          <p:cNvPicPr preferRelativeResize="0"/>
          <p:nvPr/>
        </p:nvPicPr>
        <p:blipFill rotWithShape="1">
          <a:blip r:embed="rId6">
            <a:alphaModFix/>
          </a:blip>
          <a:srcRect b="38142" l="1666" r="87499" t="38142"/>
          <a:stretch/>
        </p:blipFill>
        <p:spPr>
          <a:xfrm>
            <a:off x="3643286" y="2627168"/>
            <a:ext cx="1843114" cy="23947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41833" y="125094"/>
            <a:ext cx="20993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Conclusion</a:t>
            </a:r>
            <a:endParaRPr sz="2800"/>
          </a:p>
        </p:txBody>
      </p:sp>
      <p:sp>
        <p:nvSpPr>
          <p:cNvPr id="196" name="Google Shape;196;p21"/>
          <p:cNvSpPr txBox="1"/>
          <p:nvPr/>
        </p:nvSpPr>
        <p:spPr>
          <a:xfrm>
            <a:off x="359156" y="935888"/>
            <a:ext cx="8296909" cy="2748958"/>
          </a:xfrm>
          <a:prstGeom prst="rect">
            <a:avLst/>
          </a:prstGeom>
          <a:noFill/>
          <a:ln>
            <a:noFill/>
          </a:ln>
        </p:spPr>
        <p:txBody>
          <a:bodyPr anchorCtr="0" anchor="t" bIns="0" lIns="0" spcFirstLastPara="1" rIns="0" wrap="square" tIns="12700">
            <a:spAutoFit/>
          </a:bodyPr>
          <a:lstStyle/>
          <a:p>
            <a:pPr indent="-311150" lvl="0" marL="323215" marR="6985" rtl="0" algn="l">
              <a:lnSpc>
                <a:spcPct val="116000"/>
              </a:lnSpc>
              <a:spcBef>
                <a:spcPts val="0"/>
              </a:spcBef>
              <a:spcAft>
                <a:spcPts val="0"/>
              </a:spcAft>
              <a:buClr>
                <a:srgbClr val="124F5C"/>
              </a:buClr>
              <a:buSzPts val="1300"/>
              <a:buFont typeface="Times New Roman"/>
              <a:buChar char="●"/>
            </a:pPr>
            <a:r>
              <a:rPr b="1" lang="en-US" sz="1300">
                <a:solidFill>
                  <a:srgbClr val="124F5C"/>
                </a:solidFill>
                <a:latin typeface="Verdana"/>
                <a:ea typeface="Verdana"/>
                <a:cs typeface="Verdana"/>
                <a:sym typeface="Verdana"/>
              </a:rPr>
              <a:t>In EDA, the Top-10 most rated books were essentially novels. Books like The little prince  and The Secret Life of Bees were very well perceived.</a:t>
            </a:r>
            <a:endParaRPr sz="13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600"/>
              <a:buFont typeface="Times New Roman"/>
              <a:buNone/>
            </a:pPr>
            <a:r>
              <a:t/>
            </a:r>
            <a:endParaRPr sz="1600">
              <a:solidFill>
                <a:schemeClr val="dk1"/>
              </a:solidFill>
              <a:latin typeface="Verdana"/>
              <a:ea typeface="Verdana"/>
              <a:cs typeface="Verdana"/>
              <a:sym typeface="Verdana"/>
            </a:endParaRPr>
          </a:p>
          <a:p>
            <a:pPr indent="-311150" lvl="0" marL="323215" marR="6350" rtl="0" algn="l">
              <a:lnSpc>
                <a:spcPct val="115000"/>
              </a:lnSpc>
              <a:spcBef>
                <a:spcPts val="1045"/>
              </a:spcBef>
              <a:spcAft>
                <a:spcPts val="0"/>
              </a:spcAft>
              <a:buClr>
                <a:srgbClr val="124F5C"/>
              </a:buClr>
              <a:buSzPts val="1300"/>
              <a:buFont typeface="Times New Roman"/>
              <a:buChar char="●"/>
            </a:pPr>
            <a:r>
              <a:rPr b="1" lang="en-US" sz="1300">
                <a:solidFill>
                  <a:srgbClr val="124F5C"/>
                </a:solidFill>
                <a:latin typeface="Verdana"/>
                <a:ea typeface="Verdana"/>
                <a:cs typeface="Verdana"/>
                <a:sym typeface="Verdana"/>
              </a:rPr>
              <a:t>If we look at the ratings distribution, most of the books have high ratings with maximum  books being rated 8. Ratings below 5 are few in number.</a:t>
            </a:r>
            <a:endParaRPr sz="13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600"/>
              <a:buFont typeface="Times New Roman"/>
              <a:buNone/>
            </a:pPr>
            <a:r>
              <a:t/>
            </a:r>
            <a:endParaRPr sz="1600">
              <a:solidFill>
                <a:schemeClr val="dk1"/>
              </a:solidFill>
              <a:latin typeface="Verdana"/>
              <a:ea typeface="Verdana"/>
              <a:cs typeface="Verdana"/>
              <a:sym typeface="Verdana"/>
            </a:endParaRPr>
          </a:p>
          <a:p>
            <a:pPr indent="-311150" lvl="0" marL="323215" marR="0" rtl="0" algn="l">
              <a:lnSpc>
                <a:spcPct val="100000"/>
              </a:lnSpc>
              <a:spcBef>
                <a:spcPts val="1285"/>
              </a:spcBef>
              <a:spcAft>
                <a:spcPts val="0"/>
              </a:spcAft>
              <a:buClr>
                <a:srgbClr val="124F5C"/>
              </a:buClr>
              <a:buSzPts val="1300"/>
              <a:buFont typeface="Times New Roman"/>
              <a:buChar char="●"/>
            </a:pPr>
            <a:r>
              <a:rPr b="1" lang="en-US" sz="1300">
                <a:solidFill>
                  <a:srgbClr val="124F5C"/>
                </a:solidFill>
                <a:latin typeface="Verdana"/>
                <a:ea typeface="Verdana"/>
                <a:cs typeface="Verdana"/>
                <a:sym typeface="Verdana"/>
              </a:rPr>
              <a:t>Author with the most books was Agatha Christie, William Shakespeare and Stephen King.</a:t>
            </a:r>
            <a:endParaRPr sz="13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600"/>
              <a:buFont typeface="Times New Roman"/>
              <a:buNone/>
            </a:pPr>
            <a:r>
              <a:t/>
            </a:r>
            <a:endParaRPr sz="1600">
              <a:solidFill>
                <a:schemeClr val="dk1"/>
              </a:solidFill>
              <a:latin typeface="Verdana"/>
              <a:ea typeface="Verdana"/>
              <a:cs typeface="Verdana"/>
              <a:sym typeface="Verdana"/>
            </a:endParaRPr>
          </a:p>
          <a:p>
            <a:pPr indent="-311150" lvl="0" marL="323215" marR="5715" rtl="0" algn="l">
              <a:lnSpc>
                <a:spcPct val="115000"/>
              </a:lnSpc>
              <a:spcBef>
                <a:spcPts val="1060"/>
              </a:spcBef>
              <a:spcAft>
                <a:spcPts val="0"/>
              </a:spcAft>
              <a:buClr>
                <a:srgbClr val="124F5C"/>
              </a:buClr>
              <a:buSzPts val="1300"/>
              <a:buFont typeface="Times New Roman"/>
              <a:buChar char="●"/>
            </a:pPr>
            <a:r>
              <a:rPr b="1" lang="en-US" sz="1300">
                <a:solidFill>
                  <a:srgbClr val="124F5C"/>
                </a:solidFill>
                <a:latin typeface="Verdana"/>
                <a:ea typeface="Verdana"/>
                <a:cs typeface="Verdana"/>
                <a:sym typeface="Verdana"/>
              </a:rPr>
              <a:t>For modelling, it was observed that for model user based collaborative filtering technique  worked .</a:t>
            </a:r>
            <a:endParaRPr sz="1300">
              <a:solidFill>
                <a:schemeClr val="dk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390550" y="508761"/>
            <a:ext cx="20993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Conclusion</a:t>
            </a:r>
            <a:endParaRPr sz="2800"/>
          </a:p>
        </p:txBody>
      </p:sp>
      <p:sp>
        <p:nvSpPr>
          <p:cNvPr id="202" name="Google Shape;202;p22"/>
          <p:cNvSpPr txBox="1"/>
          <p:nvPr/>
        </p:nvSpPr>
        <p:spPr>
          <a:xfrm>
            <a:off x="390550" y="1195000"/>
            <a:ext cx="8366125" cy="3044190"/>
          </a:xfrm>
          <a:prstGeom prst="rect">
            <a:avLst/>
          </a:prstGeom>
          <a:noFill/>
          <a:ln>
            <a:noFill/>
          </a:ln>
        </p:spPr>
        <p:txBody>
          <a:bodyPr anchorCtr="0" anchor="t" bIns="0" lIns="0" spcFirstLastPara="1" rIns="0" wrap="square" tIns="12700">
            <a:spAutoFit/>
          </a:bodyPr>
          <a:lstStyle/>
          <a:p>
            <a:pPr indent="-342900" lvl="0" marL="355600" marR="5080" rtl="0" algn="just">
              <a:lnSpc>
                <a:spcPct val="115000"/>
              </a:lnSpc>
              <a:spcBef>
                <a:spcPts val="0"/>
              </a:spcBef>
              <a:spcAft>
                <a:spcPts val="0"/>
              </a:spcAft>
              <a:buClr>
                <a:srgbClr val="F5FCFF"/>
              </a:buClr>
              <a:buSzPts val="1000"/>
              <a:buFont typeface="Arial"/>
              <a:buChar char="•"/>
            </a:pPr>
            <a:r>
              <a:rPr lang="en-US" sz="2000">
                <a:solidFill>
                  <a:schemeClr val="dk1"/>
                </a:solidFill>
                <a:latin typeface="Times New Roman"/>
                <a:ea typeface="Times New Roman"/>
                <a:cs typeface="Times New Roman"/>
                <a:sym typeface="Times New Roman"/>
              </a:rPr>
              <a:t>A recommendation system helps an organization to create loyal customers.  The recommendation system today are very powerful that they can handle the  new customer too who has visited the site for the first time. They recommend  the products which are currently trending or highly rated and they can also  recommend the products which bring maximum profitto the company.</a:t>
            </a:r>
            <a:endParaRPr sz="2000">
              <a:solidFill>
                <a:schemeClr val="dk1"/>
              </a:solidFill>
              <a:latin typeface="Times New Roman"/>
              <a:ea typeface="Times New Roman"/>
              <a:cs typeface="Times New Roman"/>
              <a:sym typeface="Times New Roman"/>
            </a:endParaRPr>
          </a:p>
          <a:p>
            <a:pPr indent="0" lvl="0" marL="127000" marR="252095" rtl="0" algn="l">
              <a:lnSpc>
                <a:spcPct val="115000"/>
              </a:lnSpc>
              <a:spcBef>
                <a:spcPts val="20"/>
              </a:spcBef>
              <a:spcAft>
                <a:spcPts val="0"/>
              </a:spcAft>
              <a:buNone/>
            </a:pPr>
            <a:r>
              <a:rPr lang="en-US" sz="1800">
                <a:solidFill>
                  <a:srgbClr val="F5FCFF"/>
                </a:solidFill>
                <a:latin typeface="Times New Roman"/>
                <a:ea typeface="Times New Roman"/>
                <a:cs typeface="Times New Roman"/>
                <a:sym typeface="Times New Roman"/>
              </a:rPr>
              <a:t>A book recommendation system is a type of recommendation system where we have to  recommend similar type of books to the reader based on his interest. The books  recommendation system is used by online websites which provide ebooks like google  playbooks, open library, good Read’s, etc</a:t>
            </a:r>
            <a:r>
              <a:rPr lang="en-US" sz="1800">
                <a:solidFill>
                  <a:srgbClr val="F5FCFF"/>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212852" y="311911"/>
            <a:ext cx="2094864"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Challenges</a:t>
            </a:r>
            <a:endParaRPr sz="2800"/>
          </a:p>
        </p:txBody>
      </p:sp>
      <p:sp>
        <p:nvSpPr>
          <p:cNvPr id="208" name="Google Shape;208;p23"/>
          <p:cNvSpPr txBox="1"/>
          <p:nvPr/>
        </p:nvSpPr>
        <p:spPr>
          <a:xfrm>
            <a:off x="441756" y="1457553"/>
            <a:ext cx="8223884" cy="2938145"/>
          </a:xfrm>
          <a:prstGeom prst="rect">
            <a:avLst/>
          </a:prstGeom>
          <a:noFill/>
          <a:ln>
            <a:noFill/>
          </a:ln>
        </p:spPr>
        <p:txBody>
          <a:bodyPr anchorCtr="0" anchor="t" bIns="0" lIns="0" spcFirstLastPara="1" rIns="0" wrap="square" tIns="12050">
            <a:spAutoFit/>
          </a:bodyPr>
          <a:lstStyle/>
          <a:p>
            <a:pPr indent="-317500" lvl="0" marL="329565" marR="5080" rtl="0" algn="l">
              <a:lnSpc>
                <a:spcPct val="115000"/>
              </a:lnSpc>
              <a:spcBef>
                <a:spcPts val="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Handling of sparsity was a major challenge as well since the user interactions were  not present for the majority of the books.</a:t>
            </a:r>
            <a:endParaRPr sz="1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700"/>
              <a:buFont typeface="Times New Roman"/>
              <a:buNone/>
            </a:pPr>
            <a:r>
              <a:t/>
            </a:r>
            <a:endParaRPr sz="1700">
              <a:solidFill>
                <a:schemeClr val="dk1"/>
              </a:solidFill>
              <a:latin typeface="Verdana"/>
              <a:ea typeface="Verdana"/>
              <a:cs typeface="Verdana"/>
              <a:sym typeface="Verdana"/>
            </a:endParaRPr>
          </a:p>
          <a:p>
            <a:pPr indent="-317500" lvl="0" marL="329565" marR="0" rtl="0" algn="l">
              <a:lnSpc>
                <a:spcPct val="100000"/>
              </a:lnSpc>
              <a:spcBef>
                <a:spcPts val="132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Understanding the metric for evaluation was a challenge as well.</a:t>
            </a:r>
            <a:endParaRPr sz="1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700"/>
              <a:buFont typeface="Times New Roman"/>
              <a:buNone/>
            </a:pPr>
            <a:r>
              <a:t/>
            </a:r>
            <a:endParaRPr sz="1700">
              <a:solidFill>
                <a:schemeClr val="dk1"/>
              </a:solidFill>
              <a:latin typeface="Verdana"/>
              <a:ea typeface="Verdana"/>
              <a:cs typeface="Verdana"/>
              <a:sym typeface="Verdana"/>
            </a:endParaRPr>
          </a:p>
          <a:p>
            <a:pPr indent="-317500" lvl="0" marL="329565" marR="5715" rtl="0" algn="l">
              <a:lnSpc>
                <a:spcPct val="115000"/>
              </a:lnSpc>
              <a:spcBef>
                <a:spcPts val="107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Since the data consisted of text data, data cleaning was a major challenge in  features like Location etc..</a:t>
            </a:r>
            <a:endParaRPr sz="1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700"/>
              <a:buFont typeface="Times New Roman"/>
              <a:buNone/>
            </a:pPr>
            <a:r>
              <a:t/>
            </a:r>
            <a:endParaRPr sz="1700">
              <a:solidFill>
                <a:schemeClr val="dk1"/>
              </a:solidFill>
              <a:latin typeface="Verdana"/>
              <a:ea typeface="Verdana"/>
              <a:cs typeface="Verdana"/>
              <a:sym typeface="Verdana"/>
            </a:endParaRPr>
          </a:p>
          <a:p>
            <a:pPr indent="-317500" lvl="0" marL="329565" marR="0" rtl="0" algn="l">
              <a:lnSpc>
                <a:spcPct val="100000"/>
              </a:lnSpc>
              <a:spcBef>
                <a:spcPts val="131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Decision making on missing value imputations and outlier treatment was quite</a:t>
            </a:r>
            <a:endParaRPr sz="1400">
              <a:solidFill>
                <a:schemeClr val="dk1"/>
              </a:solidFill>
              <a:latin typeface="Verdana"/>
              <a:ea typeface="Verdana"/>
              <a:cs typeface="Verdana"/>
              <a:sym typeface="Verdana"/>
            </a:endParaRPr>
          </a:p>
          <a:p>
            <a:pPr indent="0" lvl="0" marL="329565" marR="0" rtl="0" algn="l">
              <a:lnSpc>
                <a:spcPct val="100000"/>
              </a:lnSpc>
              <a:spcBef>
                <a:spcPts val="255"/>
              </a:spcBef>
              <a:spcAft>
                <a:spcPts val="0"/>
              </a:spcAft>
              <a:buNone/>
            </a:pPr>
            <a:r>
              <a:rPr b="1" lang="en-US" sz="1400">
                <a:solidFill>
                  <a:srgbClr val="124F5C"/>
                </a:solidFill>
                <a:latin typeface="Verdana"/>
                <a:ea typeface="Verdana"/>
                <a:cs typeface="Verdana"/>
                <a:sym typeface="Verdana"/>
              </a:rPr>
              <a:t>challenging as well.</a:t>
            </a:r>
            <a:endParaRPr sz="1400">
              <a:solidFill>
                <a:schemeClr val="dk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212852" y="311911"/>
            <a:ext cx="251142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Future Scope</a:t>
            </a:r>
            <a:endParaRPr sz="2800"/>
          </a:p>
        </p:txBody>
      </p:sp>
      <p:sp>
        <p:nvSpPr>
          <p:cNvPr id="214" name="Google Shape;214;p24"/>
          <p:cNvSpPr txBox="1"/>
          <p:nvPr/>
        </p:nvSpPr>
        <p:spPr>
          <a:xfrm>
            <a:off x="441756" y="1457553"/>
            <a:ext cx="8226425" cy="2141855"/>
          </a:xfrm>
          <a:prstGeom prst="rect">
            <a:avLst/>
          </a:prstGeom>
          <a:noFill/>
          <a:ln>
            <a:noFill/>
          </a:ln>
        </p:spPr>
        <p:txBody>
          <a:bodyPr anchorCtr="0" anchor="t" bIns="0" lIns="0" spcFirstLastPara="1" rIns="0" wrap="square" tIns="12700">
            <a:spAutoFit/>
          </a:bodyPr>
          <a:lstStyle/>
          <a:p>
            <a:pPr indent="-317500" lvl="0" marL="329565" marR="5080" rtl="0" algn="just">
              <a:lnSpc>
                <a:spcPct val="115000"/>
              </a:lnSpc>
              <a:spcBef>
                <a:spcPts val="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Given more information regarding the books dataset, namely features like Genre,  Description etc, we could implement a content-filtering based recommendation  system and compare the results with the existing collaborative-filtering based  system.</a:t>
            </a:r>
            <a:endParaRPr sz="1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124F5C"/>
              </a:buClr>
              <a:buSzPts val="1700"/>
              <a:buFont typeface="Times New Roman"/>
              <a:buNone/>
            </a:pPr>
            <a:r>
              <a:t/>
            </a:r>
            <a:endParaRPr sz="1700">
              <a:solidFill>
                <a:schemeClr val="dk1"/>
              </a:solidFill>
              <a:latin typeface="Verdana"/>
              <a:ea typeface="Verdana"/>
              <a:cs typeface="Verdana"/>
              <a:sym typeface="Verdana"/>
            </a:endParaRPr>
          </a:p>
          <a:p>
            <a:pPr indent="-317500" lvl="0" marL="329565" marR="5080" rtl="0" algn="just">
              <a:lnSpc>
                <a:spcPct val="115000"/>
              </a:lnSpc>
              <a:spcBef>
                <a:spcPts val="106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We would like to explore various clustering approaches for clustering the users  based on Age, Location etc., and then implement voting algorithms to recommend  items to the user depending on the cluster into which it belongs.</a:t>
            </a:r>
            <a:endParaRPr sz="1400">
              <a:solidFill>
                <a:schemeClr val="dk1"/>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2715005" y="1870405"/>
            <a:ext cx="3713988" cy="817880"/>
          </a:xfrm>
          <a:prstGeom prst="rect">
            <a:avLst/>
          </a:prstGeom>
          <a:noFill/>
          <a:ln>
            <a:noFill/>
          </a:ln>
        </p:spPr>
        <p:txBody>
          <a:bodyPr anchorCtr="0" anchor="t" bIns="0" lIns="0" spcFirstLastPara="1" rIns="0" wrap="square" tIns="12050">
            <a:spAutoFit/>
          </a:bodyPr>
          <a:lstStyle/>
          <a:p>
            <a:pPr indent="0" lvl="0" marL="15240" rtl="0" algn="l">
              <a:lnSpc>
                <a:spcPct val="100000"/>
              </a:lnSpc>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
          <p:cNvSpPr txBox="1"/>
          <p:nvPr>
            <p:ph type="title"/>
          </p:nvPr>
        </p:nvSpPr>
        <p:spPr>
          <a:xfrm>
            <a:off x="390550" y="467360"/>
            <a:ext cx="154241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Content</a:t>
            </a:r>
            <a:endParaRPr sz="2800"/>
          </a:p>
        </p:txBody>
      </p:sp>
      <p:sp>
        <p:nvSpPr>
          <p:cNvPr id="62" name="Google Shape;62;p3"/>
          <p:cNvSpPr txBox="1"/>
          <p:nvPr/>
        </p:nvSpPr>
        <p:spPr>
          <a:xfrm>
            <a:off x="396341" y="1659102"/>
            <a:ext cx="3542665" cy="2479675"/>
          </a:xfrm>
          <a:prstGeom prst="rect">
            <a:avLst/>
          </a:prstGeom>
          <a:noFill/>
          <a:ln>
            <a:noFill/>
          </a:ln>
        </p:spPr>
        <p:txBody>
          <a:bodyPr anchorCtr="0" anchor="t" bIns="0" lIns="0" spcFirstLastPara="1" rIns="0" wrap="square" tIns="44450">
            <a:spAutoFit/>
          </a:bodyPr>
          <a:lstStyle/>
          <a:p>
            <a:pPr indent="-317500" lvl="0" marL="329565" marR="0" rtl="0" algn="l">
              <a:lnSpc>
                <a:spcPct val="100000"/>
              </a:lnSpc>
              <a:spcBef>
                <a:spcPts val="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Problem statement</a:t>
            </a:r>
            <a:endParaRPr sz="1400">
              <a:solidFill>
                <a:schemeClr val="dk1"/>
              </a:solidFill>
              <a:latin typeface="Verdana"/>
              <a:ea typeface="Verdana"/>
              <a:cs typeface="Verdana"/>
              <a:sym typeface="Verdana"/>
            </a:endParaRPr>
          </a:p>
          <a:p>
            <a:pPr indent="-317500" lvl="0" marL="329565" marR="0" rtl="0" algn="l">
              <a:lnSpc>
                <a:spcPct val="100000"/>
              </a:lnSpc>
              <a:spcBef>
                <a:spcPts val="25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Data Summary</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Analysis of different datasets</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Data Cleaning</a:t>
            </a:r>
            <a:endParaRPr sz="1400">
              <a:solidFill>
                <a:schemeClr val="dk1"/>
              </a:solidFill>
              <a:latin typeface="Verdana"/>
              <a:ea typeface="Verdana"/>
              <a:cs typeface="Verdana"/>
              <a:sym typeface="Verdana"/>
            </a:endParaRPr>
          </a:p>
          <a:p>
            <a:pPr indent="-317500" lvl="0" marL="329565" marR="0" rtl="0" algn="l">
              <a:lnSpc>
                <a:spcPct val="100000"/>
              </a:lnSpc>
              <a:spcBef>
                <a:spcPts val="25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Outlier treatment</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Imputing missing values</a:t>
            </a:r>
            <a:endParaRPr sz="1400">
              <a:solidFill>
                <a:schemeClr val="dk1"/>
              </a:solidFill>
              <a:latin typeface="Verdana"/>
              <a:ea typeface="Verdana"/>
              <a:cs typeface="Verdana"/>
              <a:sym typeface="Verdana"/>
            </a:endParaRPr>
          </a:p>
          <a:p>
            <a:pPr indent="-317500" lvl="0" marL="329565" marR="0" rtl="0" algn="l">
              <a:lnSpc>
                <a:spcPct val="100000"/>
              </a:lnSpc>
              <a:spcBef>
                <a:spcPts val="25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Different Recommendation Model</a:t>
            </a:r>
            <a:endParaRPr sz="1400">
              <a:solidFill>
                <a:schemeClr val="dk1"/>
              </a:solidFill>
              <a:latin typeface="Verdana"/>
              <a:ea typeface="Verdana"/>
              <a:cs typeface="Verdana"/>
              <a:sym typeface="Verdana"/>
            </a:endParaRPr>
          </a:p>
          <a:p>
            <a:pPr indent="-317500" lvl="0" marL="329565" marR="0" rtl="0" algn="l">
              <a:lnSpc>
                <a:spcPct val="100000"/>
              </a:lnSpc>
              <a:spcBef>
                <a:spcPts val="250"/>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Challenges</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Conclusion</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b="1" lang="en-US" sz="1400">
                <a:solidFill>
                  <a:srgbClr val="124F5C"/>
                </a:solidFill>
                <a:latin typeface="Verdana"/>
                <a:ea typeface="Verdana"/>
                <a:cs typeface="Verdana"/>
                <a:sym typeface="Verdana"/>
              </a:rPr>
              <a:t>Future Scope</a:t>
            </a:r>
            <a:endParaRPr sz="1400">
              <a:solidFill>
                <a:schemeClr val="dk1"/>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4"/>
          <p:cNvSpPr txBox="1"/>
          <p:nvPr>
            <p:ph type="title"/>
          </p:nvPr>
        </p:nvSpPr>
        <p:spPr>
          <a:xfrm>
            <a:off x="390550" y="507237"/>
            <a:ext cx="369824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Problem Statement</a:t>
            </a:r>
            <a:endParaRPr sz="2800"/>
          </a:p>
        </p:txBody>
      </p:sp>
      <p:sp>
        <p:nvSpPr>
          <p:cNvPr id="68" name="Google Shape;68;p4"/>
          <p:cNvSpPr txBox="1"/>
          <p:nvPr/>
        </p:nvSpPr>
        <p:spPr>
          <a:xfrm>
            <a:off x="4509008" y="1553267"/>
            <a:ext cx="4263390" cy="2726055"/>
          </a:xfrm>
          <a:prstGeom prst="rect">
            <a:avLst/>
          </a:prstGeom>
          <a:noFill/>
          <a:ln>
            <a:noFill/>
          </a:ln>
        </p:spPr>
        <p:txBody>
          <a:bodyPr anchorCtr="0" anchor="t" bIns="0" lIns="0" spcFirstLastPara="1" rIns="0" wrap="square" tIns="12700">
            <a:spAutoFit/>
          </a:bodyPr>
          <a:lstStyle/>
          <a:p>
            <a:pPr indent="0" lvl="0" marL="12700" marR="5080" rtl="0" algn="l">
              <a:lnSpc>
                <a:spcPct val="115000"/>
              </a:lnSpc>
              <a:spcBef>
                <a:spcPts val="0"/>
              </a:spcBef>
              <a:spcAft>
                <a:spcPts val="0"/>
              </a:spcAft>
              <a:buNone/>
            </a:pPr>
            <a:r>
              <a:rPr lang="en-US" sz="1400">
                <a:solidFill>
                  <a:srgbClr val="124F5C"/>
                </a:solidFill>
                <a:latin typeface="Verdana"/>
                <a:ea typeface="Verdana"/>
                <a:cs typeface="Verdana"/>
                <a:sym typeface="Verdana"/>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dk1"/>
              </a:solidFill>
              <a:latin typeface="Verdana"/>
              <a:ea typeface="Verdana"/>
              <a:cs typeface="Verdana"/>
              <a:sym typeface="Verdana"/>
            </a:endParaRPr>
          </a:p>
          <a:p>
            <a:pPr indent="0" lvl="0" marL="0" marR="0" rtl="0" algn="l">
              <a:lnSpc>
                <a:spcPct val="100000"/>
              </a:lnSpc>
              <a:spcBef>
                <a:spcPts val="50"/>
              </a:spcBef>
              <a:spcAft>
                <a:spcPts val="0"/>
              </a:spcAft>
              <a:buNone/>
            </a:pPr>
            <a:r>
              <a:t/>
            </a:r>
            <a:endParaRPr sz="1550">
              <a:solidFill>
                <a:schemeClr val="dk1"/>
              </a:solidFill>
              <a:latin typeface="Verdana"/>
              <a:ea typeface="Verdana"/>
              <a:cs typeface="Verdana"/>
              <a:sym typeface="Verdana"/>
            </a:endParaRPr>
          </a:p>
          <a:p>
            <a:pPr indent="0" lvl="0" marL="12700" marR="145415" rtl="0" algn="l">
              <a:lnSpc>
                <a:spcPct val="115000"/>
              </a:lnSpc>
              <a:spcBef>
                <a:spcPts val="0"/>
              </a:spcBef>
              <a:spcAft>
                <a:spcPts val="0"/>
              </a:spcAft>
              <a:buNone/>
            </a:pPr>
            <a:r>
              <a:rPr b="1" lang="en-US" sz="1400">
                <a:solidFill>
                  <a:srgbClr val="124F5C"/>
                </a:solidFill>
                <a:latin typeface="Verdana"/>
                <a:ea typeface="Verdana"/>
                <a:cs typeface="Verdana"/>
                <a:sym typeface="Verdana"/>
              </a:rPr>
              <a:t>The main objective is to create a  recommendation system to recommend  relevant books to users based on popularity  and user interests.</a:t>
            </a:r>
            <a:endParaRPr sz="1400">
              <a:solidFill>
                <a:schemeClr val="dk1"/>
              </a:solidFill>
              <a:latin typeface="Verdana"/>
              <a:ea typeface="Verdana"/>
              <a:cs typeface="Verdana"/>
              <a:sym typeface="Verdana"/>
            </a:endParaRPr>
          </a:p>
        </p:txBody>
      </p:sp>
      <p:sp>
        <p:nvSpPr>
          <p:cNvPr id="69" name="Google Shape;69;p4"/>
          <p:cNvSpPr/>
          <p:nvPr/>
        </p:nvSpPr>
        <p:spPr>
          <a:xfrm>
            <a:off x="240791" y="1499616"/>
            <a:ext cx="3810000" cy="32041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txBox="1"/>
          <p:nvPr>
            <p:ph type="title"/>
          </p:nvPr>
        </p:nvSpPr>
        <p:spPr>
          <a:xfrm>
            <a:off x="390550" y="0"/>
            <a:ext cx="6463665" cy="836295"/>
          </a:xfrm>
          <a:prstGeom prst="rect">
            <a:avLst/>
          </a:prstGeom>
          <a:noFill/>
          <a:ln>
            <a:noFill/>
          </a:ln>
        </p:spPr>
        <p:txBody>
          <a:bodyPr anchorCtr="0" anchor="t" bIns="0" lIns="0" spcFirstLastPara="1" rIns="0" wrap="square" tIns="130175">
            <a:spAutoFit/>
          </a:bodyPr>
          <a:lstStyle/>
          <a:p>
            <a:pPr indent="0" lvl="0" marL="12700" rtl="0" algn="l">
              <a:lnSpc>
                <a:spcPct val="100000"/>
              </a:lnSpc>
              <a:spcBef>
                <a:spcPts val="0"/>
              </a:spcBef>
              <a:spcAft>
                <a:spcPts val="0"/>
              </a:spcAft>
              <a:buNone/>
            </a:pPr>
            <a:r>
              <a:rPr lang="en-US" sz="2800"/>
              <a:t>Data Summary</a:t>
            </a:r>
            <a:endParaRPr sz="2800"/>
          </a:p>
          <a:p>
            <a:pPr indent="0" lvl="0" marL="12700" rtl="0" algn="l">
              <a:lnSpc>
                <a:spcPct val="100000"/>
              </a:lnSpc>
              <a:spcBef>
                <a:spcPts val="470"/>
              </a:spcBef>
              <a:spcAft>
                <a:spcPts val="0"/>
              </a:spcAft>
              <a:buNone/>
            </a:pPr>
            <a:r>
              <a:rPr b="0" lang="en-US" sz="1400">
                <a:solidFill>
                  <a:srgbClr val="124F5C"/>
                </a:solidFill>
                <a:latin typeface="Verdana"/>
                <a:ea typeface="Verdana"/>
                <a:cs typeface="Verdana"/>
                <a:sym typeface="Verdana"/>
              </a:rPr>
              <a:t>The dataset is comprised of three csv files:: Users.csv, Books.csv, Ratings.csv</a:t>
            </a:r>
            <a:endParaRPr/>
          </a:p>
        </p:txBody>
      </p:sp>
      <p:sp>
        <p:nvSpPr>
          <p:cNvPr id="75" name="Google Shape;75;p5"/>
          <p:cNvSpPr txBox="1"/>
          <p:nvPr/>
        </p:nvSpPr>
        <p:spPr>
          <a:xfrm>
            <a:off x="483514" y="1037310"/>
            <a:ext cx="6284595" cy="1030605"/>
          </a:xfrm>
          <a:prstGeom prst="rect">
            <a:avLst/>
          </a:prstGeom>
          <a:noFill/>
          <a:ln>
            <a:noFill/>
          </a:ln>
        </p:spPr>
        <p:txBody>
          <a:bodyPr anchorCtr="0" anchor="t" bIns="0" lIns="0" spcFirstLastPara="1" rIns="0" wrap="square" tIns="44450">
            <a:spAutoFit/>
          </a:bodyPr>
          <a:lstStyle/>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Users_dataset.</a:t>
            </a:r>
            <a:endParaRPr sz="1400">
              <a:solidFill>
                <a:schemeClr val="dk1"/>
              </a:solidFill>
              <a:latin typeface="Verdana"/>
              <a:ea typeface="Verdana"/>
              <a:cs typeface="Verdana"/>
              <a:sym typeface="Verdana"/>
            </a:endParaRPr>
          </a:p>
          <a:p>
            <a:pPr indent="-317500" lvl="0" marL="376555" marR="0" rtl="0" algn="l">
              <a:lnSpc>
                <a:spcPct val="100000"/>
              </a:lnSpc>
              <a:spcBef>
                <a:spcPts val="25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User-ID (unique for each user)</a:t>
            </a:r>
            <a:endParaRPr sz="1400">
              <a:solidFill>
                <a:schemeClr val="dk1"/>
              </a:solidFill>
              <a:latin typeface="Verdana"/>
              <a:ea typeface="Verdana"/>
              <a:cs typeface="Verdana"/>
              <a:sym typeface="Verdana"/>
            </a:endParaRPr>
          </a:p>
          <a:p>
            <a:pPr indent="-317500" lvl="0" marL="376555"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Location (contains city, state and country separated by commas)</a:t>
            </a:r>
            <a:endParaRPr sz="1400">
              <a:solidFill>
                <a:schemeClr val="dk1"/>
              </a:solidFill>
              <a:latin typeface="Verdana"/>
              <a:ea typeface="Verdana"/>
              <a:cs typeface="Verdana"/>
              <a:sym typeface="Verdana"/>
            </a:endParaRPr>
          </a:p>
          <a:p>
            <a:pPr indent="-317500" lvl="0" marL="376555" marR="0" rtl="0" algn="l">
              <a:lnSpc>
                <a:spcPct val="100000"/>
              </a:lnSpc>
              <a:spcBef>
                <a:spcPts val="46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Age	Shape of Dataset - (278858, 3)</a:t>
            </a:r>
            <a:endParaRPr sz="1400">
              <a:solidFill>
                <a:schemeClr val="dk1"/>
              </a:solidFill>
              <a:latin typeface="Verdana"/>
              <a:ea typeface="Verdana"/>
              <a:cs typeface="Verdana"/>
              <a:sym typeface="Verdana"/>
            </a:endParaRPr>
          </a:p>
        </p:txBody>
      </p:sp>
      <p:sp>
        <p:nvSpPr>
          <p:cNvPr id="76" name="Google Shape;76;p5"/>
          <p:cNvSpPr txBox="1"/>
          <p:nvPr/>
        </p:nvSpPr>
        <p:spPr>
          <a:xfrm>
            <a:off x="436270" y="2267559"/>
            <a:ext cx="2940685" cy="1497965"/>
          </a:xfrm>
          <a:prstGeom prst="rect">
            <a:avLst/>
          </a:prstGeom>
          <a:noFill/>
          <a:ln>
            <a:noFill/>
          </a:ln>
        </p:spPr>
        <p:txBody>
          <a:bodyPr anchorCtr="0" anchor="t" bIns="0" lIns="0" spcFirstLastPara="1" rIns="0" wrap="square" tIns="44450">
            <a:spAutoFit/>
          </a:bodyPr>
          <a:lstStyle/>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Books_dataset.</a:t>
            </a:r>
            <a:endParaRPr sz="1400">
              <a:solidFill>
                <a:schemeClr val="dk1"/>
              </a:solidFill>
              <a:latin typeface="Verdana"/>
              <a:ea typeface="Verdana"/>
              <a:cs typeface="Verdana"/>
              <a:sym typeface="Verdana"/>
            </a:endParaRPr>
          </a:p>
          <a:p>
            <a:pPr indent="-317500" lvl="0" marL="424180" marR="0" rtl="0" algn="l">
              <a:lnSpc>
                <a:spcPct val="100000"/>
              </a:lnSpc>
              <a:spcBef>
                <a:spcPts val="25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ISBN (unique for each book)</a:t>
            </a:r>
            <a:endParaRPr sz="1400">
              <a:solidFill>
                <a:schemeClr val="dk1"/>
              </a:solidFill>
              <a:latin typeface="Verdana"/>
              <a:ea typeface="Verdana"/>
              <a:cs typeface="Verdana"/>
              <a:sym typeface="Verdana"/>
            </a:endParaRPr>
          </a:p>
          <a:p>
            <a:pPr indent="-317500" lvl="0" marL="424180"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Book-Title</a:t>
            </a:r>
            <a:endParaRPr sz="1400">
              <a:solidFill>
                <a:schemeClr val="dk1"/>
              </a:solidFill>
              <a:latin typeface="Verdana"/>
              <a:ea typeface="Verdana"/>
              <a:cs typeface="Verdana"/>
              <a:sym typeface="Verdana"/>
            </a:endParaRPr>
          </a:p>
          <a:p>
            <a:pPr indent="-317500" lvl="0" marL="424180"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Book-Author</a:t>
            </a:r>
            <a:endParaRPr sz="1400">
              <a:solidFill>
                <a:schemeClr val="dk1"/>
              </a:solidFill>
              <a:latin typeface="Verdana"/>
              <a:ea typeface="Verdana"/>
              <a:cs typeface="Verdana"/>
              <a:sym typeface="Verdana"/>
            </a:endParaRPr>
          </a:p>
          <a:p>
            <a:pPr indent="-317500" lvl="0" marL="424180" marR="0" rtl="0" algn="l">
              <a:lnSpc>
                <a:spcPct val="100000"/>
              </a:lnSpc>
              <a:spcBef>
                <a:spcPts val="25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Year-Of-Publication</a:t>
            </a:r>
            <a:endParaRPr sz="1400">
              <a:solidFill>
                <a:schemeClr val="dk1"/>
              </a:solidFill>
              <a:latin typeface="Verdana"/>
              <a:ea typeface="Verdana"/>
              <a:cs typeface="Verdana"/>
              <a:sym typeface="Verdana"/>
            </a:endParaRPr>
          </a:p>
          <a:p>
            <a:pPr indent="-317500" lvl="0" marL="424180" marR="0" rtl="0" algn="l">
              <a:lnSpc>
                <a:spcPct val="100000"/>
              </a:lnSpc>
              <a:spcBef>
                <a:spcPts val="25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Publisher</a:t>
            </a:r>
            <a:endParaRPr sz="1400">
              <a:solidFill>
                <a:schemeClr val="dk1"/>
              </a:solidFill>
              <a:latin typeface="Verdana"/>
              <a:ea typeface="Verdana"/>
              <a:cs typeface="Verdana"/>
              <a:sym typeface="Verdana"/>
            </a:endParaRPr>
          </a:p>
        </p:txBody>
      </p:sp>
      <p:sp>
        <p:nvSpPr>
          <p:cNvPr id="77" name="Google Shape;77;p5"/>
          <p:cNvSpPr txBox="1"/>
          <p:nvPr/>
        </p:nvSpPr>
        <p:spPr>
          <a:xfrm>
            <a:off x="436270" y="3985056"/>
            <a:ext cx="1507490" cy="762635"/>
          </a:xfrm>
          <a:prstGeom prst="rect">
            <a:avLst/>
          </a:prstGeom>
          <a:noFill/>
          <a:ln>
            <a:noFill/>
          </a:ln>
        </p:spPr>
        <p:txBody>
          <a:bodyPr anchorCtr="0" anchor="t" bIns="0" lIns="0" spcFirstLastPara="1" rIns="0" wrap="square" tIns="44450">
            <a:spAutoFit/>
          </a:bodyPr>
          <a:lstStyle/>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Ratings_dataset.</a:t>
            </a:r>
            <a:endParaRPr sz="1400">
              <a:solidFill>
                <a:schemeClr val="dk1"/>
              </a:solidFill>
              <a:latin typeface="Verdana"/>
              <a:ea typeface="Verdana"/>
              <a:cs typeface="Verdana"/>
              <a:sym typeface="Verdana"/>
            </a:endParaRPr>
          </a:p>
          <a:p>
            <a:pPr indent="-317500" lvl="0" marL="424180"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User-ID</a:t>
            </a:r>
            <a:endParaRPr sz="1400">
              <a:solidFill>
                <a:schemeClr val="dk1"/>
              </a:solidFill>
              <a:latin typeface="Verdana"/>
              <a:ea typeface="Verdana"/>
              <a:cs typeface="Verdana"/>
              <a:sym typeface="Verdana"/>
            </a:endParaRPr>
          </a:p>
          <a:p>
            <a:pPr indent="-317500" lvl="0" marL="424180"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ISBN</a:t>
            </a:r>
            <a:endParaRPr sz="1400">
              <a:solidFill>
                <a:schemeClr val="dk1"/>
              </a:solidFill>
              <a:latin typeface="Verdana"/>
              <a:ea typeface="Verdana"/>
              <a:cs typeface="Verdana"/>
              <a:sym typeface="Verdana"/>
            </a:endParaRPr>
          </a:p>
        </p:txBody>
      </p:sp>
      <p:sp>
        <p:nvSpPr>
          <p:cNvPr id="78" name="Google Shape;78;p5"/>
          <p:cNvSpPr txBox="1"/>
          <p:nvPr/>
        </p:nvSpPr>
        <p:spPr>
          <a:xfrm>
            <a:off x="4102734" y="2625953"/>
            <a:ext cx="2936875" cy="1083310"/>
          </a:xfrm>
          <a:prstGeom prst="rect">
            <a:avLst/>
          </a:prstGeom>
          <a:noFill/>
          <a:ln>
            <a:noFill/>
          </a:ln>
        </p:spPr>
        <p:txBody>
          <a:bodyPr anchorCtr="0" anchor="t" bIns="0" lIns="0" spcFirstLastPara="1" rIns="0" wrap="square" tIns="44450">
            <a:spAutoFit/>
          </a:bodyPr>
          <a:lstStyle/>
          <a:p>
            <a:pPr indent="-317500" lvl="0" marL="329565" marR="0" rtl="0" algn="l">
              <a:lnSpc>
                <a:spcPct val="100000"/>
              </a:lnSpc>
              <a:spcBef>
                <a:spcPts val="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Image-URL-S</a:t>
            </a:r>
            <a:endParaRPr sz="1400">
              <a:solidFill>
                <a:schemeClr val="dk1"/>
              </a:solidFill>
              <a:latin typeface="Verdana"/>
              <a:ea typeface="Verdana"/>
              <a:cs typeface="Verdana"/>
              <a:sym typeface="Verdana"/>
            </a:endParaRPr>
          </a:p>
          <a:p>
            <a:pPr indent="-317500" lvl="0" marL="329565" marR="0" rtl="0" algn="l">
              <a:lnSpc>
                <a:spcPct val="100000"/>
              </a:lnSpc>
              <a:spcBef>
                <a:spcPts val="25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Image-URL-M</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Image-URL-L</a:t>
            </a:r>
            <a:endParaRPr sz="1400">
              <a:solidFill>
                <a:schemeClr val="dk1"/>
              </a:solidFill>
              <a:latin typeface="Verdana"/>
              <a:ea typeface="Verdana"/>
              <a:cs typeface="Verdana"/>
              <a:sym typeface="Verdana"/>
            </a:endParaRPr>
          </a:p>
          <a:p>
            <a:pPr indent="-317500" lvl="0" marL="329565" marR="0" rtl="0" algn="l">
              <a:lnSpc>
                <a:spcPct val="100000"/>
              </a:lnSpc>
              <a:spcBef>
                <a:spcPts val="8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Shape of Dataset - (271360, 8)</a:t>
            </a:r>
            <a:endParaRPr sz="1400">
              <a:solidFill>
                <a:schemeClr val="dk1"/>
              </a:solidFill>
              <a:latin typeface="Verdana"/>
              <a:ea typeface="Verdana"/>
              <a:cs typeface="Verdana"/>
              <a:sym typeface="Verdana"/>
            </a:endParaRPr>
          </a:p>
        </p:txBody>
      </p:sp>
      <p:sp>
        <p:nvSpPr>
          <p:cNvPr id="79" name="Google Shape;79;p5"/>
          <p:cNvSpPr txBox="1"/>
          <p:nvPr/>
        </p:nvSpPr>
        <p:spPr>
          <a:xfrm>
            <a:off x="4102734" y="4315817"/>
            <a:ext cx="3015615" cy="516255"/>
          </a:xfrm>
          <a:prstGeom prst="rect">
            <a:avLst/>
          </a:prstGeom>
          <a:noFill/>
          <a:ln>
            <a:noFill/>
          </a:ln>
        </p:spPr>
        <p:txBody>
          <a:bodyPr anchorCtr="0" anchor="t" bIns="0" lIns="0" spcFirstLastPara="1" rIns="0" wrap="square" tIns="43800">
            <a:spAutoFit/>
          </a:bodyPr>
          <a:lstStyle/>
          <a:p>
            <a:pPr indent="-317500" lvl="0" marL="329565" marR="0" rtl="0" algn="l">
              <a:lnSpc>
                <a:spcPct val="100000"/>
              </a:lnSpc>
              <a:spcBef>
                <a:spcPts val="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Book-Rating</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Shape of Dataset - (1149780, 3)</a:t>
            </a:r>
            <a:endParaRPr sz="1400">
              <a:solidFill>
                <a:schemeClr val="dk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nvSpPr>
        <p:spPr>
          <a:xfrm>
            <a:off x="390550" y="508761"/>
            <a:ext cx="697420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CC0000"/>
                </a:solidFill>
                <a:latin typeface="Verdana"/>
                <a:ea typeface="Verdana"/>
                <a:cs typeface="Verdana"/>
                <a:sym typeface="Verdana"/>
              </a:rPr>
              <a:t>Observations from Book_df (Authors)</a:t>
            </a:r>
            <a:endParaRPr sz="2800">
              <a:solidFill>
                <a:schemeClr val="dk1"/>
              </a:solidFill>
              <a:latin typeface="Verdana"/>
              <a:ea typeface="Verdana"/>
              <a:cs typeface="Verdana"/>
              <a:sym typeface="Verdana"/>
            </a:endParaRPr>
          </a:p>
        </p:txBody>
      </p:sp>
      <p:sp>
        <p:nvSpPr>
          <p:cNvPr id="85" name="Google Shape;85;p6"/>
          <p:cNvSpPr txBox="1"/>
          <p:nvPr/>
        </p:nvSpPr>
        <p:spPr>
          <a:xfrm>
            <a:off x="847750" y="1237614"/>
            <a:ext cx="608774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rgbClr val="124F5C"/>
                </a:solidFill>
                <a:latin typeface="Verdana"/>
                <a:ea typeface="Verdana"/>
                <a:cs typeface="Verdana"/>
                <a:sym typeface="Verdana"/>
              </a:rPr>
              <a:t>Agatha Christie wrote highest number of books in our given dataset</a:t>
            </a:r>
            <a:endParaRPr sz="1400">
              <a:solidFill>
                <a:schemeClr val="dk1"/>
              </a:solidFill>
              <a:latin typeface="Verdana"/>
              <a:ea typeface="Verdana"/>
              <a:cs typeface="Verdana"/>
              <a:sym typeface="Verdana"/>
            </a:endParaRPr>
          </a:p>
        </p:txBody>
      </p:sp>
      <p:sp>
        <p:nvSpPr>
          <p:cNvPr id="86" name="Google Shape;86;p6"/>
          <p:cNvSpPr/>
          <p:nvPr/>
        </p:nvSpPr>
        <p:spPr>
          <a:xfrm>
            <a:off x="579313" y="1631583"/>
            <a:ext cx="8001974" cy="31937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7"/>
          <p:cNvSpPr txBox="1"/>
          <p:nvPr>
            <p:ph type="title"/>
          </p:nvPr>
        </p:nvSpPr>
        <p:spPr>
          <a:xfrm>
            <a:off x="390550" y="507237"/>
            <a:ext cx="716470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Observations from Users_df (Location)</a:t>
            </a:r>
            <a:endParaRPr sz="2800"/>
          </a:p>
        </p:txBody>
      </p:sp>
      <p:sp>
        <p:nvSpPr>
          <p:cNvPr id="92" name="Google Shape;92;p7"/>
          <p:cNvSpPr txBox="1"/>
          <p:nvPr/>
        </p:nvSpPr>
        <p:spPr>
          <a:xfrm>
            <a:off x="530758" y="1188290"/>
            <a:ext cx="4719955" cy="516255"/>
          </a:xfrm>
          <a:prstGeom prst="rect">
            <a:avLst/>
          </a:prstGeom>
          <a:noFill/>
          <a:ln>
            <a:noFill/>
          </a:ln>
        </p:spPr>
        <p:txBody>
          <a:bodyPr anchorCtr="0" anchor="t" bIns="0" lIns="0" spcFirstLastPara="1" rIns="0" wrap="square" tIns="43800">
            <a:spAutoFit/>
          </a:bodyPr>
          <a:lstStyle/>
          <a:p>
            <a:pPr indent="-317500" lvl="0" marL="329565" marR="0" rtl="0" algn="l">
              <a:lnSpc>
                <a:spcPct val="100000"/>
              </a:lnSpc>
              <a:spcBef>
                <a:spcPts val="0"/>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Splitting Location column and analysing country.</a:t>
            </a:r>
            <a:endParaRPr sz="1400">
              <a:solidFill>
                <a:schemeClr val="dk1"/>
              </a:solidFill>
              <a:latin typeface="Verdana"/>
              <a:ea typeface="Verdana"/>
              <a:cs typeface="Verdana"/>
              <a:sym typeface="Verdana"/>
            </a:endParaRPr>
          </a:p>
          <a:p>
            <a:pPr indent="-317500" lvl="0" marL="329565" marR="0" rtl="0" algn="l">
              <a:lnSpc>
                <a:spcPct val="100000"/>
              </a:lnSpc>
              <a:spcBef>
                <a:spcPts val="255"/>
              </a:spcBef>
              <a:spcAft>
                <a:spcPts val="0"/>
              </a:spcAft>
              <a:buClr>
                <a:srgbClr val="124F5C"/>
              </a:buClr>
              <a:buSzPts val="1400"/>
              <a:buFont typeface="Times New Roman"/>
              <a:buChar char="●"/>
            </a:pPr>
            <a:r>
              <a:rPr lang="en-US" sz="1400">
                <a:solidFill>
                  <a:srgbClr val="124F5C"/>
                </a:solidFill>
                <a:latin typeface="Verdana"/>
                <a:ea typeface="Verdana"/>
                <a:cs typeface="Verdana"/>
                <a:sym typeface="Verdana"/>
              </a:rPr>
              <a:t>Most active readers are from USA.</a:t>
            </a:r>
            <a:endParaRPr sz="1400">
              <a:solidFill>
                <a:schemeClr val="dk1"/>
              </a:solidFill>
              <a:latin typeface="Verdana"/>
              <a:ea typeface="Verdana"/>
              <a:cs typeface="Verdana"/>
              <a:sym typeface="Verdana"/>
            </a:endParaRPr>
          </a:p>
        </p:txBody>
      </p:sp>
      <p:sp>
        <p:nvSpPr>
          <p:cNvPr id="93" name="Google Shape;93;p7"/>
          <p:cNvSpPr/>
          <p:nvPr/>
        </p:nvSpPr>
        <p:spPr>
          <a:xfrm>
            <a:off x="1150619" y="1879092"/>
            <a:ext cx="6553097" cy="30083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Capture4" id="98" name="Google Shape;98;p8"/>
          <p:cNvPicPr preferRelativeResize="0"/>
          <p:nvPr>
            <p:ph idx="1" type="body"/>
          </p:nvPr>
        </p:nvPicPr>
        <p:blipFill rotWithShape="1">
          <a:blip r:embed="rId3">
            <a:alphaModFix/>
          </a:blip>
          <a:srcRect b="0" l="0" r="0" t="0"/>
          <a:stretch/>
        </p:blipFill>
        <p:spPr>
          <a:xfrm>
            <a:off x="0" y="1581150"/>
            <a:ext cx="9144000" cy="3482975"/>
          </a:xfrm>
          <a:prstGeom prst="rect">
            <a:avLst/>
          </a:prstGeom>
          <a:noFill/>
          <a:ln>
            <a:noFill/>
          </a:ln>
        </p:spPr>
      </p:pic>
      <p:sp>
        <p:nvSpPr>
          <p:cNvPr id="99" name="Google Shape;99;p8"/>
          <p:cNvSpPr txBox="1"/>
          <p:nvPr/>
        </p:nvSpPr>
        <p:spPr>
          <a:xfrm>
            <a:off x="1057275" y="209550"/>
            <a:ext cx="706818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400">
                <a:solidFill>
                  <a:srgbClr val="FE4444"/>
                </a:solidFill>
                <a:latin typeface="Calibri"/>
                <a:ea typeface="Calibri"/>
                <a:cs typeface="Calibri"/>
                <a:sym typeface="Calibri"/>
              </a:rPr>
              <a:t>Observations from Ratings_df (Book_Rating)</a:t>
            </a:r>
            <a:endParaRPr b="1" sz="2400">
              <a:solidFill>
                <a:srgbClr val="FE4444"/>
              </a:solidFill>
              <a:latin typeface="Calibri"/>
              <a:ea typeface="Calibri"/>
              <a:cs typeface="Calibri"/>
              <a:sym typeface="Calibri"/>
            </a:endParaRPr>
          </a:p>
        </p:txBody>
      </p:sp>
      <p:sp>
        <p:nvSpPr>
          <p:cNvPr id="100" name="Google Shape;100;p8"/>
          <p:cNvSpPr txBox="1"/>
          <p:nvPr/>
        </p:nvSpPr>
        <p:spPr>
          <a:xfrm>
            <a:off x="38735" y="590550"/>
            <a:ext cx="13928725" cy="275590"/>
          </a:xfrm>
          <a:prstGeom prst="rect">
            <a:avLst/>
          </a:prstGeom>
          <a:noFill/>
          <a:ln>
            <a:noFill/>
          </a:ln>
        </p:spPr>
        <p:txBody>
          <a:bodyPr anchorCtr="0" anchor="t" bIns="45700" lIns="91425" spcFirstLastPara="1" rIns="91425" wrap="square" tIns="45700">
            <a:spAutoFit/>
          </a:bodyPr>
          <a:lstStyle/>
          <a:p>
            <a:pPr indent="-363219" lvl="0" marL="375285" marR="0" rtl="0" algn="l">
              <a:lnSpc>
                <a:spcPct val="100000"/>
              </a:lnSpc>
              <a:spcBef>
                <a:spcPts val="0"/>
              </a:spcBef>
              <a:spcAft>
                <a:spcPts val="0"/>
              </a:spcAft>
              <a:buClr>
                <a:srgbClr val="124F5C"/>
              </a:buClr>
              <a:buSzPts val="1200"/>
              <a:buFont typeface="Times New Roman"/>
              <a:buChar char="●"/>
            </a:pPr>
            <a:r>
              <a:rPr lang="en-US" sz="1200">
                <a:solidFill>
                  <a:srgbClr val="124F5C"/>
                </a:solidFill>
                <a:latin typeface="Verdana"/>
                <a:ea typeface="Verdana"/>
                <a:cs typeface="Verdana"/>
                <a:sym typeface="Verdana"/>
              </a:rPr>
              <a:t>The most common of users in our dataset are from the age group 30 years t 40 years years old Retings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download (3)" id="105" name="Google Shape;105;p9"/>
          <p:cNvPicPr preferRelativeResize="0"/>
          <p:nvPr>
            <p:ph idx="1" type="body"/>
          </p:nvPr>
        </p:nvPicPr>
        <p:blipFill rotWithShape="1">
          <a:blip r:embed="rId3">
            <a:alphaModFix/>
          </a:blip>
          <a:srcRect b="0" l="0" r="0" t="0"/>
          <a:stretch/>
        </p:blipFill>
        <p:spPr>
          <a:xfrm>
            <a:off x="0" y="925830"/>
            <a:ext cx="8916035" cy="4217670"/>
          </a:xfrm>
          <a:prstGeom prst="rect">
            <a:avLst/>
          </a:prstGeom>
          <a:noFill/>
          <a:ln>
            <a:noFill/>
          </a:ln>
        </p:spPr>
      </p:pic>
      <p:sp>
        <p:nvSpPr>
          <p:cNvPr id="106" name="Google Shape;106;p9"/>
          <p:cNvSpPr txBox="1"/>
          <p:nvPr/>
        </p:nvSpPr>
        <p:spPr>
          <a:xfrm>
            <a:off x="1447800" y="57150"/>
            <a:ext cx="514731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400">
                <a:solidFill>
                  <a:srgbClr val="C00000"/>
                </a:solidFill>
                <a:latin typeface="Calibri"/>
                <a:ea typeface="Calibri"/>
                <a:cs typeface="Calibri"/>
                <a:sym typeface="Calibri"/>
              </a:rPr>
              <a:t>Observations from Ratings_df (Book_Rating)</a:t>
            </a:r>
            <a:endParaRPr b="1" sz="2400">
              <a:solidFill>
                <a:srgbClr val="C00000"/>
              </a:solidFill>
              <a:latin typeface="Calibri"/>
              <a:ea typeface="Calibri"/>
              <a:cs typeface="Calibri"/>
              <a:sym typeface="Calibri"/>
            </a:endParaRPr>
          </a:p>
        </p:txBody>
      </p:sp>
      <p:sp>
        <p:nvSpPr>
          <p:cNvPr id="107" name="Google Shape;107;p9"/>
          <p:cNvSpPr txBox="1"/>
          <p:nvPr/>
        </p:nvSpPr>
        <p:spPr>
          <a:xfrm>
            <a:off x="1066800" y="557530"/>
            <a:ext cx="6640830" cy="368300"/>
          </a:xfrm>
          <a:prstGeom prst="rect">
            <a:avLst/>
          </a:prstGeom>
          <a:noFill/>
          <a:ln>
            <a:noFill/>
          </a:ln>
        </p:spPr>
        <p:txBody>
          <a:bodyPr anchorCtr="0" anchor="t" bIns="45700" lIns="91425" spcFirstLastPara="1" rIns="91425" wrap="square" tIns="45700">
            <a:spAutoFit/>
          </a:bodyPr>
          <a:lstStyle/>
          <a:p>
            <a:pPr indent="-363219" lvl="0" marL="375285" marR="0" rtl="0" algn="l">
              <a:lnSpc>
                <a:spcPct val="100000"/>
              </a:lnSpc>
              <a:spcBef>
                <a:spcPts val="0"/>
              </a:spcBef>
              <a:spcAft>
                <a:spcPts val="0"/>
              </a:spcAft>
              <a:buClr>
                <a:srgbClr val="124F5C"/>
              </a:buClr>
              <a:buSzPts val="1800"/>
              <a:buFont typeface="Times New Roman"/>
              <a:buChar char="●"/>
            </a:pPr>
            <a:r>
              <a:rPr lang="en-US" sz="1800">
                <a:solidFill>
                  <a:srgbClr val="124F5C"/>
                </a:solidFill>
                <a:latin typeface="Verdana"/>
                <a:ea typeface="Verdana"/>
                <a:cs typeface="Verdana"/>
                <a:sym typeface="Verdana"/>
              </a:rPr>
              <a:t>Rating 8 has been rated the highest number of times</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2022-09-11T02:39:00Z</dcterms:created>
  <dc:creator>syed sharin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2022-02-23T11:00:00Z</vt:filetime>
  </property>
  <property fmtid="{D5CDD505-2E9C-101B-9397-08002B2CF9AE}" pid="3" name="Creator">
    <vt:lpwstr>Microsoft® PowerPoint® 2019</vt:lpwstr>
  </property>
  <property fmtid="{D5CDD505-2E9C-101B-9397-08002B2CF9AE}" pid="4" name="LastSaved">
    <vt:filetime>2022-09-11T11:00:00Z</vt:filetime>
  </property>
  <property fmtid="{D5CDD505-2E9C-101B-9397-08002B2CF9AE}" pid="5" name="ICV">
    <vt:lpwstr>45A737782D03486F89265A158BE848A4</vt:lpwstr>
  </property>
  <property fmtid="{D5CDD505-2E9C-101B-9397-08002B2CF9AE}" pid="6" name="KSOProductBuildVer">
    <vt:lpwstr>1033-11.2.0.11306</vt:lpwstr>
  </property>
</Properties>
</file>